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2.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27"/>
  </p:notesMasterIdLst>
  <p:handoutMasterIdLst>
    <p:handoutMasterId r:id="rId28"/>
  </p:handoutMasterIdLst>
  <p:sldIdLst>
    <p:sldId id="326" r:id="rId5"/>
    <p:sldId id="263" r:id="rId6"/>
    <p:sldId id="322" r:id="rId7"/>
    <p:sldId id="327" r:id="rId8"/>
    <p:sldId id="283" r:id="rId9"/>
    <p:sldId id="291" r:id="rId10"/>
    <p:sldId id="294" r:id="rId11"/>
    <p:sldId id="296" r:id="rId12"/>
    <p:sldId id="297" r:id="rId13"/>
    <p:sldId id="298" r:id="rId14"/>
    <p:sldId id="299" r:id="rId15"/>
    <p:sldId id="300" r:id="rId16"/>
    <p:sldId id="301" r:id="rId17"/>
    <p:sldId id="308" r:id="rId18"/>
    <p:sldId id="270" r:id="rId19"/>
    <p:sldId id="307" r:id="rId20"/>
    <p:sldId id="305" r:id="rId21"/>
    <p:sldId id="304" r:id="rId22"/>
    <p:sldId id="329" r:id="rId23"/>
    <p:sldId id="323" r:id="rId24"/>
    <p:sldId id="324" r:id="rId25"/>
    <p:sldId id="325"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A5"/>
    <a:srgbClr val="0556A6"/>
    <a:srgbClr val="0077C0"/>
    <a:srgbClr val="5381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17" autoAdjust="0"/>
  </p:normalViewPr>
  <p:slideViewPr>
    <p:cSldViewPr snapToGrid="0">
      <p:cViewPr varScale="1">
        <p:scale>
          <a:sx n="72" d="100"/>
          <a:sy n="72" d="100"/>
        </p:scale>
        <p:origin x="998" y="5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11/2/2025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11/2/2025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4</a:t>
            </a:fld>
            <a:endParaRPr lang="en-US" dirty="0"/>
          </a:p>
        </p:txBody>
      </p:sp>
    </p:spTree>
    <p:extLst>
      <p:ext uri="{BB962C8B-B14F-4D97-AF65-F5344CB8AC3E}">
        <p14:creationId xmlns:p14="http://schemas.microsoft.com/office/powerpoint/2010/main" val="3302422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CF97C7-2C0D-4DC0-92D4-71B42A9A9F32}" type="slidenum">
              <a:rPr lang="en-US" smtClean="0"/>
              <a:t>13</a:t>
            </a:fld>
            <a:endParaRPr lang="en-US" dirty="0"/>
          </a:p>
        </p:txBody>
      </p:sp>
    </p:spTree>
    <p:extLst>
      <p:ext uri="{BB962C8B-B14F-4D97-AF65-F5344CB8AC3E}">
        <p14:creationId xmlns:p14="http://schemas.microsoft.com/office/powerpoint/2010/main" val="2693902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dirty="0"/>
          </a:p>
        </p:txBody>
      </p:sp>
      <p:pic>
        <p:nvPicPr>
          <p:cNvPr id="2" name="Picture 1" descr="A black background with a black square&#10;&#10;Description automatically generated with medium confidence">
            <a:extLst>
              <a:ext uri="{FF2B5EF4-FFF2-40B4-BE49-F238E27FC236}">
                <a16:creationId xmlns:a16="http://schemas.microsoft.com/office/drawing/2014/main" id="{CC57AAC1-FB42-EE79-89A1-FAFD6CC6E428}"/>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8CE9467-425D-5EBF-D956-48BFE158A647}"/>
              </a:ext>
            </a:extLst>
          </p:cNvPr>
          <p:cNvSpPr txBox="1"/>
          <p:nvPr userDrawn="1"/>
        </p:nvSpPr>
        <p:spPr>
          <a:xfrm>
            <a:off x="838200" y="257455"/>
            <a:ext cx="9980251" cy="261610"/>
          </a:xfrm>
          <a:prstGeom prst="rect">
            <a:avLst/>
          </a:prstGeom>
          <a:noFill/>
        </p:spPr>
        <p:txBody>
          <a:bodyPr wrap="square" rtlCol="0">
            <a:spAutoFit/>
          </a:bodyPr>
          <a:lstStyle/>
          <a:p>
            <a:pPr algn="r"/>
            <a:r>
              <a:rPr lang="fr-FR" sz="1100" b="1" noProof="0" dirty="0">
                <a:solidFill>
                  <a:schemeClr val="bg1">
                    <a:lumMod val="65000"/>
                  </a:schemeClr>
                </a:solidFill>
                <a:latin typeface="Verdana" panose="020B0604030504040204" pitchFamily="34" charset="0"/>
                <a:ea typeface="Verdana" panose="020B0604030504040204" pitchFamily="34" charset="0"/>
              </a:rPr>
              <a:t>2.7 Femmes, paix et sécurité</a:t>
            </a:r>
          </a:p>
        </p:txBody>
      </p:sp>
      <p:sp>
        <p:nvSpPr>
          <p:cNvPr id="5" name="Footer Placeholder 4">
            <a:extLst>
              <a:ext uri="{FF2B5EF4-FFF2-40B4-BE49-F238E27FC236}">
                <a16:creationId xmlns:a16="http://schemas.microsoft.com/office/drawing/2014/main" id="{27D16967-899C-E925-3018-E97C2E345BEB}"/>
              </a:ext>
            </a:extLst>
          </p:cNvPr>
          <p:cNvSpPr txBox="1">
            <a:spLocks/>
          </p:cNvSpPr>
          <p:nvPr userDrawn="1"/>
        </p:nvSpPr>
        <p:spPr>
          <a:xfrm>
            <a:off x="838201" y="6444045"/>
            <a:ext cx="10613064"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noProof="0" dirty="0">
                <a:solidFill>
                  <a:schemeClr val="bg1">
                    <a:lumMod val="65000"/>
                  </a:schemeClr>
                </a:solidFill>
              </a:rPr>
              <a:t>MFBPD de l’ONU 2025									Diapositive </a:t>
            </a:r>
            <a:fld id="{60323EB4-2EFA-49D3-81CD-1A9035A87ED7}" type="slidenum">
              <a:rPr lang="fr-FR" sz="1100" noProof="0" smtClean="0">
                <a:solidFill>
                  <a:schemeClr val="bg1">
                    <a:lumMod val="65000"/>
                  </a:schemeClr>
                </a:solidFil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fr-FR" sz="1100" noProof="0" dirty="0">
              <a:solidFill>
                <a:schemeClr val="bg1">
                  <a:lumMod val="65000"/>
                </a:schemeClr>
              </a:solidFill>
            </a:endParaRP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tags" Target="../tags/tag2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7.png"/><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image" Target="../media/image6.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5.png"/><Relationship Id="rId5" Type="http://schemas.openxmlformats.org/officeDocument/2006/relationships/tags" Target="../tags/tag29.xml"/><Relationship Id="rId15" Type="http://schemas.openxmlformats.org/officeDocument/2006/relationships/image" Target="../media/image9.png"/><Relationship Id="rId10" Type="http://schemas.openxmlformats.org/officeDocument/2006/relationships/image" Target="../media/image4.png"/><Relationship Id="rId4" Type="http://schemas.openxmlformats.org/officeDocument/2006/relationships/tags" Target="../tags/tag28.xml"/><Relationship Id="rId9" Type="http://schemas.openxmlformats.org/officeDocument/2006/relationships/notesSlide" Target="../notesSlides/notesSlide2.xml"/><Relationship Id="rId1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tags" Target="../tags/tag3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tags" Target="../tags/tag3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7.xml"/><Relationship Id="rId1" Type="http://schemas.openxmlformats.org/officeDocument/2006/relationships/tags" Target="../tags/tag36.xml"/></Relationships>
</file>

<file path=ppt/slides/_rels/slide18.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6" Type="http://schemas.microsoft.com/office/2007/relationships/hdphoto" Target="../media/hdphoto2.wdp"/><Relationship Id="rId5" Type="http://schemas.openxmlformats.org/officeDocument/2006/relationships/image" Target="../media/image10.png"/><Relationship Id="rId4"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42.xml"/><Relationship Id="rId6" Type="http://schemas.openxmlformats.org/officeDocument/2006/relationships/image" Target="../media/image11.png"/><Relationship Id="rId5" Type="http://schemas.openxmlformats.org/officeDocument/2006/relationships/slideLayout" Target="../slideLayouts/slideLayout1.xml"/><Relationship Id="rId4" Type="http://schemas.openxmlformats.org/officeDocument/2006/relationships/tags" Target="../tags/tag43.xml"/></Relationships>
</file>

<file path=ppt/slides/_rels/slide21.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6" Type="http://schemas.microsoft.com/office/2007/relationships/hdphoto" Target="../media/hdphoto3.wdp"/><Relationship Id="rId5" Type="http://schemas.openxmlformats.org/officeDocument/2006/relationships/image" Target="../media/image12.png"/><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microsoft.com/office/2007/relationships/hdphoto" Target="../media/hdphoto4.wdp"/><Relationship Id="rId5" Type="http://schemas.openxmlformats.org/officeDocument/2006/relationships/image" Target="../media/image13.png"/><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F02D96-C77D-8C30-23F1-035417CD4D32}"/>
              </a:ext>
            </a:extLst>
          </p:cNvPr>
          <p:cNvSpPr txBox="1"/>
          <p:nvPr>
            <p:custDataLst>
              <p:tags r:id="rId1"/>
            </p:custDataLst>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2.7 Femmes, paix et sécurité</a:t>
            </a:r>
          </a:p>
        </p:txBody>
      </p:sp>
    </p:spTree>
    <p:extLst>
      <p:ext uri="{BB962C8B-B14F-4D97-AF65-F5344CB8AC3E}">
        <p14:creationId xmlns:p14="http://schemas.microsoft.com/office/powerpoint/2010/main" val="2447806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33D74F-ED56-9178-7D49-E0463FF52F15}"/>
              </a:ext>
            </a:extLst>
          </p:cNvPr>
          <p:cNvSpPr txBox="1"/>
          <p:nvPr>
            <p:custDataLst>
              <p:tags r:id="rId1"/>
            </p:custDataLst>
          </p:nvPr>
        </p:nvSpPr>
        <p:spPr>
          <a:xfrm>
            <a:off x="1456660" y="1438354"/>
            <a:ext cx="9490231"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L’égalité des genres est :</a:t>
            </a:r>
          </a:p>
          <a:p>
            <a:pPr marL="541338" indent="-342900">
              <a:spcBef>
                <a:spcPts val="600"/>
              </a:spcBef>
              <a:spcAft>
                <a:spcPts val="600"/>
              </a:spcAft>
              <a:buFont typeface="Arial" panose="020B0604020202020204" pitchFamily="34" charset="0"/>
              <a:buChar char="•"/>
            </a:pPr>
            <a:r>
              <a:rPr lang="fr-FR" sz="2000" dirty="0">
                <a:latin typeface="Verdana"/>
                <a:ea typeface="Verdana"/>
              </a:rPr>
              <a:t>Un objectif important en soi</a:t>
            </a:r>
          </a:p>
          <a:p>
            <a:pPr marL="541338" indent="-342900">
              <a:spcBef>
                <a:spcPts val="600"/>
              </a:spcBef>
              <a:spcAft>
                <a:spcPts val="600"/>
              </a:spcAft>
              <a:buFont typeface="Arial" panose="020B0604020202020204" pitchFamily="34" charset="0"/>
              <a:buChar char="•"/>
            </a:pPr>
            <a:r>
              <a:rPr lang="fr-FR" sz="2000" dirty="0">
                <a:latin typeface="Verdana"/>
                <a:ea typeface="Verdana"/>
              </a:rPr>
              <a:t>Une question de droits humains</a:t>
            </a:r>
          </a:p>
          <a:p>
            <a:pPr marL="541338" indent="-342900">
              <a:spcBef>
                <a:spcPts val="600"/>
              </a:spcBef>
              <a:spcAft>
                <a:spcPts val="600"/>
              </a:spcAft>
              <a:buFont typeface="Arial" panose="020B0604020202020204" pitchFamily="34" charset="0"/>
              <a:buChar char="•"/>
            </a:pPr>
            <a:r>
              <a:rPr lang="fr-FR" sz="2000" dirty="0">
                <a:latin typeface="Verdana"/>
                <a:ea typeface="Verdana"/>
              </a:rPr>
              <a:t>Une véritable égalité des genres dans les contextes d’après-conflit :</a:t>
            </a:r>
          </a:p>
          <a:p>
            <a:pPr marL="895350" indent="-342900">
              <a:spcBef>
                <a:spcPts val="600"/>
              </a:spcBef>
              <a:spcAft>
                <a:spcPts val="600"/>
              </a:spcAft>
              <a:buFont typeface="Verdana" panose="020B0604030504040204" pitchFamily="34" charset="0"/>
              <a:buChar char="–"/>
            </a:pPr>
            <a:r>
              <a:rPr lang="fr-FR" sz="2000" dirty="0">
                <a:latin typeface="Verdana"/>
                <a:ea typeface="Verdana"/>
              </a:rPr>
              <a:t>A un effet positif sur la paix et la sécurité</a:t>
            </a:r>
          </a:p>
          <a:p>
            <a:pPr marL="895350" indent="-342900">
              <a:spcBef>
                <a:spcPts val="600"/>
              </a:spcBef>
              <a:spcAft>
                <a:spcPts val="600"/>
              </a:spcAft>
              <a:buFont typeface="Verdana" panose="020B0604030504040204" pitchFamily="34" charset="0"/>
              <a:buChar char="–"/>
            </a:pPr>
            <a:r>
              <a:rPr lang="fr-FR" sz="2000" dirty="0">
                <a:latin typeface="Verdana"/>
                <a:ea typeface="Verdana"/>
              </a:rPr>
              <a:t>Contribue à une paix durable.</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
        <p:nvSpPr>
          <p:cNvPr id="3" name="TextBox 2">
            <a:extLst>
              <a:ext uri="{FF2B5EF4-FFF2-40B4-BE49-F238E27FC236}">
                <a16:creationId xmlns:a16="http://schemas.microsoft.com/office/drawing/2014/main" id="{09E73237-D494-7F65-AB88-DC944F3AB676}"/>
              </a:ext>
            </a:extLst>
          </p:cNvPr>
          <p:cNvSpPr txBox="1"/>
          <p:nvPr>
            <p:custDataLst>
              <p:tags r:id="rId2"/>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Égalité des genres</a:t>
            </a:r>
          </a:p>
        </p:txBody>
      </p:sp>
    </p:spTree>
    <p:extLst>
      <p:ext uri="{BB962C8B-B14F-4D97-AF65-F5344CB8AC3E}">
        <p14:creationId xmlns:p14="http://schemas.microsoft.com/office/powerpoint/2010/main" val="3470702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CA3B274-A2C9-977C-21DC-9BCC220DA94A}"/>
              </a:ext>
            </a:extLst>
          </p:cNvPr>
          <p:cNvSpPr txBox="1"/>
          <p:nvPr>
            <p:custDataLst>
              <p:tags r:id="rId1"/>
            </p:custDataLst>
          </p:nvPr>
        </p:nvSpPr>
        <p:spPr>
          <a:xfrm>
            <a:off x="1467293" y="1300131"/>
            <a:ext cx="9479598" cy="486287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a:buChar char="•"/>
            </a:pPr>
            <a:r>
              <a:rPr lang="fr-FR" sz="2000" dirty="0">
                <a:latin typeface="Verdana" panose="020B0604030504040204" pitchFamily="34" charset="0"/>
                <a:ea typeface="Verdana" panose="020B0604030504040204" pitchFamily="34" charset="0"/>
                <a:cs typeface="+mn-lt"/>
              </a:rPr>
              <a:t>Déclaration universelle des droits de l’homme (DUDH, 1948)</a:t>
            </a:r>
          </a:p>
          <a:p>
            <a:pPr marL="342900" indent="-342900">
              <a:spcBef>
                <a:spcPts val="600"/>
              </a:spcBef>
              <a:spcAft>
                <a:spcPts val="600"/>
              </a:spcAft>
              <a:buFont typeface="Arial"/>
              <a:buChar char="•"/>
            </a:pPr>
            <a:r>
              <a:rPr lang="fr-FR" sz="2000" dirty="0">
                <a:latin typeface="Verdana" panose="020B0604030504040204" pitchFamily="34" charset="0"/>
                <a:ea typeface="Verdana" panose="020B0604030504040204" pitchFamily="34" charset="0"/>
                <a:cs typeface="+mn-lt"/>
              </a:rPr>
              <a:t>Pacte international relatif aux droits civils et politiques (PIDCP, 1966)</a:t>
            </a:r>
          </a:p>
          <a:p>
            <a:pPr marL="342900" indent="-342900">
              <a:spcBef>
                <a:spcPts val="600"/>
              </a:spcBef>
              <a:spcAft>
                <a:spcPts val="600"/>
              </a:spcAft>
              <a:buFont typeface="Arial"/>
              <a:buChar char="•"/>
            </a:pPr>
            <a:r>
              <a:rPr lang="fr-FR" sz="2000" dirty="0">
                <a:latin typeface="Verdana" panose="020B0604030504040204" pitchFamily="34" charset="0"/>
                <a:ea typeface="Verdana" panose="020B0604030504040204" pitchFamily="34" charset="0"/>
                <a:cs typeface="+mn-lt"/>
              </a:rPr>
              <a:t>Pacte international relatif aux droits économiques, sociaux et culturels (PIDESC, 1966)</a:t>
            </a:r>
          </a:p>
          <a:p>
            <a:pPr marL="342900" indent="-342900">
              <a:spcBef>
                <a:spcPts val="600"/>
              </a:spcBef>
              <a:spcAft>
                <a:spcPts val="600"/>
              </a:spcAft>
              <a:buFont typeface="Arial"/>
              <a:buChar char="•"/>
            </a:pPr>
            <a:r>
              <a:rPr lang="fr-FR" sz="2000" dirty="0">
                <a:latin typeface="Verdana" panose="020B0604030504040204" pitchFamily="34" charset="0"/>
                <a:ea typeface="Verdana" panose="020B0604030504040204" pitchFamily="34" charset="0"/>
                <a:cs typeface="+mn-lt"/>
              </a:rPr>
              <a:t>Convention sur l’élimination de toutes les formes de discrimination à l’égard des femmes (CEDAW, 1979)</a:t>
            </a:r>
          </a:p>
          <a:p>
            <a:pPr marL="342900" indent="-342900">
              <a:spcBef>
                <a:spcPts val="600"/>
              </a:spcBef>
              <a:spcAft>
                <a:spcPts val="600"/>
              </a:spcAft>
              <a:buFont typeface="Arial"/>
              <a:buChar char="•"/>
            </a:pPr>
            <a:r>
              <a:rPr lang="fr-FR" sz="2000" dirty="0">
                <a:latin typeface="Verdana" panose="020B0604030504040204" pitchFamily="34" charset="0"/>
                <a:ea typeface="Verdana" panose="020B0604030504040204" pitchFamily="34" charset="0"/>
                <a:cs typeface="+mn-lt"/>
              </a:rPr>
              <a:t>Déclaration sur l’élimination de la violence à l’égard des femmes (1993)</a:t>
            </a:r>
          </a:p>
          <a:p>
            <a:pPr marL="342900" indent="-342900">
              <a:spcBef>
                <a:spcPts val="600"/>
              </a:spcBef>
              <a:spcAft>
                <a:spcPts val="600"/>
              </a:spcAft>
              <a:buFont typeface="Arial"/>
              <a:buChar char="•"/>
            </a:pPr>
            <a:r>
              <a:rPr lang="fr-FR" sz="2000" dirty="0">
                <a:latin typeface="Verdana" panose="020B0604030504040204" pitchFamily="34" charset="0"/>
                <a:ea typeface="Verdana" panose="020B0604030504040204" pitchFamily="34" charset="0"/>
                <a:cs typeface="+mn-lt"/>
              </a:rPr>
              <a:t>Conclusions concertées du segment de coordination de l’ECOSOC sur l’approche intégrée de la question du genre (1997)</a:t>
            </a:r>
          </a:p>
          <a:p>
            <a:pPr marL="342900" indent="-342900">
              <a:spcBef>
                <a:spcPts val="600"/>
              </a:spcBef>
              <a:spcAft>
                <a:spcPts val="600"/>
              </a:spcAft>
              <a:buFont typeface="Arial"/>
              <a:buChar char="•"/>
            </a:pPr>
            <a:r>
              <a:rPr lang="fr-FR" sz="2000" dirty="0">
                <a:latin typeface="Verdana" panose="020B0604030504040204" pitchFamily="34" charset="0"/>
                <a:ea typeface="Verdana" panose="020B0604030504040204" pitchFamily="34" charset="0"/>
                <a:cs typeface="+mn-lt"/>
              </a:rPr>
              <a:t>Plateforme d’action de Pékin (1995)</a:t>
            </a:r>
          </a:p>
          <a:p>
            <a:pPr marL="342900" indent="-342900">
              <a:spcBef>
                <a:spcPts val="600"/>
              </a:spcBef>
              <a:spcAft>
                <a:spcPts val="600"/>
              </a:spcAft>
              <a:buFont typeface="Arial"/>
              <a:buChar char="•"/>
            </a:pPr>
            <a:r>
              <a:rPr lang="fr-FR" sz="2000" dirty="0">
                <a:latin typeface="Verdana" panose="020B0604030504040204" pitchFamily="34" charset="0"/>
                <a:ea typeface="Verdana" panose="020B0604030504040204" pitchFamily="34" charset="0"/>
                <a:cs typeface="+mn-lt"/>
              </a:rPr>
              <a:t>Déclaration de Windhoek et plan d’action pour la Namibie (2000).</a:t>
            </a:r>
          </a:p>
        </p:txBody>
      </p:sp>
      <p:sp>
        <p:nvSpPr>
          <p:cNvPr id="3" name="TextBox 2">
            <a:extLst>
              <a:ext uri="{FF2B5EF4-FFF2-40B4-BE49-F238E27FC236}">
                <a16:creationId xmlns:a16="http://schemas.microsoft.com/office/drawing/2014/main" id="{BF724B86-16CF-3CD1-F7EE-3FA6DD760680}"/>
              </a:ext>
            </a:extLst>
          </p:cNvPr>
          <p:cNvSpPr txBox="1"/>
          <p:nvPr>
            <p:custDataLst>
              <p:tags r:id="rId2"/>
            </p:custDataLst>
          </p:nvPr>
        </p:nvSpPr>
        <p:spPr>
          <a:xfrm>
            <a:off x="1245108" y="72207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Cadre juridique</a:t>
            </a:r>
          </a:p>
        </p:txBody>
      </p:sp>
    </p:spTree>
    <p:extLst>
      <p:ext uri="{BB962C8B-B14F-4D97-AF65-F5344CB8AC3E}">
        <p14:creationId xmlns:p14="http://schemas.microsoft.com/office/powerpoint/2010/main" val="2464721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EFE4EA7-5E2E-2F1F-0E32-A2ED174B14EE}"/>
              </a:ext>
            </a:extLst>
          </p:cNvPr>
          <p:cNvSpPr txBox="1"/>
          <p:nvPr>
            <p:custDataLst>
              <p:tags r:id="rId1"/>
            </p:custDataLst>
          </p:nvPr>
        </p:nvSpPr>
        <p:spPr>
          <a:xfrm>
            <a:off x="1598645" y="1438354"/>
            <a:ext cx="9144000" cy="45550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b="1" dirty="0">
                <a:latin typeface="Verdana"/>
                <a:ea typeface="Verdana"/>
              </a:rPr>
              <a:t>Participation</a:t>
            </a:r>
            <a:r>
              <a:rPr lang="fr-FR" sz="2000" dirty="0">
                <a:latin typeface="Verdana"/>
                <a:ea typeface="Verdana"/>
              </a:rPr>
              <a:t> : Revendique une participation égale des hommes et des femmes aux processus de prise de décision en matière de paix, de politique et de sécurité.</a:t>
            </a:r>
          </a:p>
          <a:p>
            <a:pPr marL="342900" indent="-342900">
              <a:spcBef>
                <a:spcPts val="600"/>
              </a:spcBef>
              <a:spcAft>
                <a:spcPts val="600"/>
              </a:spcAft>
              <a:buFont typeface="Arial" panose="020B0604020202020204" pitchFamily="34" charset="0"/>
              <a:buChar char="•"/>
            </a:pPr>
            <a:r>
              <a:rPr lang="fr-FR" sz="2000" b="1" dirty="0">
                <a:latin typeface="Verdana"/>
                <a:ea typeface="Verdana"/>
              </a:rPr>
              <a:t>Protection</a:t>
            </a:r>
            <a:r>
              <a:rPr lang="fr-FR" sz="2000" dirty="0">
                <a:latin typeface="Verdana"/>
                <a:ea typeface="Verdana"/>
              </a:rPr>
              <a:t> :</a:t>
            </a:r>
            <a:r>
              <a:rPr lang="fr-FR" sz="2000" b="1" dirty="0">
                <a:latin typeface="Verdana"/>
                <a:ea typeface="Verdana"/>
              </a:rPr>
              <a:t> </a:t>
            </a:r>
            <a:r>
              <a:rPr lang="fr-FR" sz="2000" dirty="0">
                <a:latin typeface="Verdana"/>
                <a:ea typeface="Verdana"/>
              </a:rPr>
              <a:t>Garantit la protection et la promotion des droits des femmes et des filles dans les situations de conflit, y compris la protection contre la VSBG.</a:t>
            </a:r>
          </a:p>
          <a:p>
            <a:pPr marL="342900" indent="-342900">
              <a:spcBef>
                <a:spcPts val="600"/>
              </a:spcBef>
              <a:spcAft>
                <a:spcPts val="600"/>
              </a:spcAft>
              <a:buFont typeface="Arial" panose="020B0604020202020204" pitchFamily="34" charset="0"/>
              <a:buChar char="•"/>
            </a:pPr>
            <a:r>
              <a:rPr lang="fr-FR" sz="2000" b="1" dirty="0">
                <a:latin typeface="Verdana"/>
                <a:ea typeface="Verdana"/>
              </a:rPr>
              <a:t>Prévention</a:t>
            </a:r>
            <a:r>
              <a:rPr lang="fr-FR" sz="2000" dirty="0">
                <a:latin typeface="Verdana"/>
                <a:ea typeface="Verdana"/>
              </a:rPr>
              <a:t> : Prévient toutes les formes de violence à l’égard des femmes et des filles dans les situations de conflit, y compris la lutte contre l’impunité ; inclusion dans la prévention des conflits. </a:t>
            </a:r>
          </a:p>
          <a:p>
            <a:pPr marL="342900" indent="-342900">
              <a:spcBef>
                <a:spcPts val="600"/>
              </a:spcBef>
              <a:spcAft>
                <a:spcPts val="600"/>
              </a:spcAft>
              <a:buFont typeface="Arial" panose="020B0604020202020204" pitchFamily="34" charset="0"/>
              <a:buChar char="•"/>
            </a:pPr>
            <a:r>
              <a:rPr lang="fr-FR" sz="2000" b="1" dirty="0">
                <a:latin typeface="Verdana"/>
                <a:ea typeface="Verdana"/>
              </a:rPr>
              <a:t>Aide et redressement</a:t>
            </a:r>
            <a:r>
              <a:rPr lang="fr-FR" sz="2000" dirty="0">
                <a:latin typeface="Verdana"/>
                <a:ea typeface="Verdana"/>
              </a:rPr>
              <a:t> : Axé sur la réponse aux besoins humanitaires spécifiques des femmes et des filles et le renforcement des capacités des femmes à jouer un rôle de leaders.</a:t>
            </a:r>
          </a:p>
        </p:txBody>
      </p:sp>
      <p:sp>
        <p:nvSpPr>
          <p:cNvPr id="3" name="TextBox 2">
            <a:extLst>
              <a:ext uri="{FF2B5EF4-FFF2-40B4-BE49-F238E27FC236}">
                <a16:creationId xmlns:a16="http://schemas.microsoft.com/office/drawing/2014/main" id="{D19CF445-36CA-42B0-DDD5-A4CDC239094D}"/>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quatre piliers de l’agenda FPS</a:t>
            </a:r>
          </a:p>
        </p:txBody>
      </p:sp>
    </p:spTree>
    <p:extLst>
      <p:ext uri="{BB962C8B-B14F-4D97-AF65-F5344CB8AC3E}">
        <p14:creationId xmlns:p14="http://schemas.microsoft.com/office/powerpoint/2010/main" val="3658553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4B8D4AC-837A-5410-3D6A-AB679506838F}"/>
              </a:ext>
            </a:extLst>
          </p:cNvPr>
          <p:cNvSpPr txBox="1"/>
          <p:nvPr>
            <p:custDataLst>
              <p:tags r:id="rId1"/>
            </p:custDataLst>
          </p:nvPr>
        </p:nvSpPr>
        <p:spPr>
          <a:xfrm>
            <a:off x="1245108" y="725910"/>
            <a:ext cx="9701783"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Politique de l’ONU en matière de prise en compte des questions de genre dans les opérations de maintien de la paix (2024)</a:t>
            </a:r>
          </a:p>
        </p:txBody>
      </p:sp>
      <p:sp>
        <p:nvSpPr>
          <p:cNvPr id="7" name="TextBox 6">
            <a:extLst>
              <a:ext uri="{FF2B5EF4-FFF2-40B4-BE49-F238E27FC236}">
                <a16:creationId xmlns:a16="http://schemas.microsoft.com/office/drawing/2014/main" id="{7AAEC43A-060F-1FCC-151E-D437D48F19A3}"/>
              </a:ext>
            </a:extLst>
          </p:cNvPr>
          <p:cNvSpPr txBox="1"/>
          <p:nvPr>
            <p:custDataLst>
              <p:tags r:id="rId2"/>
            </p:custDataLst>
          </p:nvPr>
        </p:nvSpPr>
        <p:spPr>
          <a:xfrm>
            <a:off x="1598646" y="1629741"/>
            <a:ext cx="9144000"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panose="020B0604030504040204" pitchFamily="34" charset="0"/>
                <a:ea typeface="Verdana" panose="020B0604030504040204" pitchFamily="34" charset="0"/>
              </a:rPr>
              <a:t>Les principes qui guident le DPO en matière d’égalité des genres sont les suivants :</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Redevabilité</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Inclusion</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Égalité et absence de discrimination</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Participation pleine, égale et significative des femmes</a:t>
            </a:r>
          </a:p>
          <a:p>
            <a:pPr>
              <a:spcBef>
                <a:spcPts val="600"/>
              </a:spcBef>
              <a:spcAft>
                <a:spcPts val="600"/>
              </a:spcAft>
            </a:pPr>
            <a:endParaRPr lang="fr-FR" sz="2000" dirty="0">
              <a:latin typeface="Verdana" panose="020B0604030504040204" pitchFamily="34" charset="0"/>
              <a:ea typeface="Verdana" panose="020B0604030504040204" pitchFamily="34" charset="0"/>
            </a:endParaRPr>
          </a:p>
          <a:p>
            <a:pPr>
              <a:spcBef>
                <a:spcPts val="600"/>
              </a:spcBef>
              <a:spcAft>
                <a:spcPts val="600"/>
              </a:spcAft>
            </a:pPr>
            <a:r>
              <a:rPr lang="fr-FR" sz="2000" dirty="0">
                <a:latin typeface="Verdana" panose="020B0604030504040204" pitchFamily="34" charset="0"/>
                <a:ea typeface="Verdana" panose="020B0604030504040204" pitchFamily="34" charset="0"/>
              </a:rPr>
              <a:t>Les </a:t>
            </a:r>
            <a:r>
              <a:rPr lang="fr-FR" sz="2000" b="1" dirty="0">
                <a:solidFill>
                  <a:srgbClr val="0556A6"/>
                </a:solidFill>
                <a:latin typeface="Verdana" panose="020B0604030504040204" pitchFamily="34" charset="0"/>
                <a:ea typeface="Verdana" panose="020B0604030504040204" pitchFamily="34" charset="0"/>
              </a:rPr>
              <a:t>approches </a:t>
            </a:r>
            <a:r>
              <a:rPr lang="fr-FR" sz="2000" dirty="0">
                <a:latin typeface="Verdana" panose="020B0604030504040204" pitchFamily="34" charset="0"/>
                <a:ea typeface="Verdana" panose="020B0604030504040204" pitchFamily="34" charset="0"/>
              </a:rPr>
              <a:t>basées sur l’égalité des genres et l’agenda Femmes, paix et sécurité devraient être </a:t>
            </a:r>
            <a:r>
              <a:rPr lang="fr-FR" sz="2000" b="1" dirty="0">
                <a:solidFill>
                  <a:srgbClr val="0556A6"/>
                </a:solidFill>
                <a:latin typeface="Verdana" panose="020B0604030504040204" pitchFamily="34" charset="0"/>
                <a:ea typeface="Verdana" panose="020B0604030504040204" pitchFamily="34" charset="0"/>
              </a:rPr>
              <a:t>systématiquement intégrées </a:t>
            </a:r>
            <a:r>
              <a:rPr lang="fr-FR" sz="2000" dirty="0">
                <a:latin typeface="Verdana" panose="020B0604030504040204" pitchFamily="34" charset="0"/>
                <a:ea typeface="Verdana" panose="020B0604030504040204" pitchFamily="34" charset="0"/>
              </a:rPr>
              <a:t>dans tous les plans, politiques, analyses et rapports des opérations de maintien de la paix de l’ONU. </a:t>
            </a:r>
          </a:p>
        </p:txBody>
      </p:sp>
    </p:spTree>
    <p:extLst>
      <p:ext uri="{BB962C8B-B14F-4D97-AF65-F5344CB8AC3E}">
        <p14:creationId xmlns:p14="http://schemas.microsoft.com/office/powerpoint/2010/main" val="8126284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3827305B-C7A1-59F5-A657-106A860E0FB7}"/>
              </a:ext>
            </a:extLst>
          </p:cNvPr>
          <p:cNvPicPr>
            <a:picLocks noChangeAspect="1" noChangeArrowheads="1"/>
          </p:cNvPicPr>
          <p:nvPr>
            <p:custDataLst>
              <p:tags r:id="rId1"/>
            </p:custDataLst>
          </p:nvPr>
        </p:nvPicPr>
        <p:blipFill>
          <a:blip r:embed="rId10">
            <a:extLst>
              <a:ext uri="{28A0092B-C50C-407E-A947-70E740481C1C}">
                <a14:useLocalDpi xmlns:a14="http://schemas.microsoft.com/office/drawing/2010/main" val="0"/>
              </a:ext>
            </a:extLst>
          </a:blip>
          <a:srcRect/>
          <a:stretch>
            <a:fillRect/>
          </a:stretch>
        </p:blipFill>
        <p:spPr bwMode="auto">
          <a:xfrm>
            <a:off x="1571684" y="1646933"/>
            <a:ext cx="2949807" cy="115111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25886BDE-CBBD-44B0-FB48-74E60CC0C374}"/>
              </a:ext>
            </a:extLst>
          </p:cNvPr>
          <p:cNvPicPr>
            <a:picLocks noChangeAspect="1" noChangeArrowheads="1"/>
          </p:cNvPicPr>
          <p:nvPr>
            <p:custDataLst>
              <p:tags r:id="rId2"/>
            </p:custDataLst>
          </p:nvPr>
        </p:nvPicPr>
        <p:blipFill>
          <a:blip r:embed="rId11">
            <a:extLst>
              <a:ext uri="{28A0092B-C50C-407E-A947-70E740481C1C}">
                <a14:useLocalDpi xmlns:a14="http://schemas.microsoft.com/office/drawing/2010/main" val="0"/>
              </a:ext>
            </a:extLst>
          </a:blip>
          <a:srcRect/>
          <a:stretch>
            <a:fillRect/>
          </a:stretch>
        </p:blipFill>
        <p:spPr bwMode="auto">
          <a:xfrm>
            <a:off x="10003046" y="2381907"/>
            <a:ext cx="1330743" cy="269391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579343F7-0438-3373-79E1-73646EAA1E68}"/>
              </a:ext>
            </a:extLst>
          </p:cNvPr>
          <p:cNvPicPr>
            <a:picLocks noChangeAspect="1"/>
          </p:cNvPicPr>
          <p:nvPr>
            <p:custDataLst>
              <p:tags r:id="rId3"/>
            </p:custDataLst>
          </p:nvPr>
        </p:nvPicPr>
        <p:blipFill>
          <a:blip r:embed="rId12"/>
          <a:stretch>
            <a:fillRect/>
          </a:stretch>
        </p:blipFill>
        <p:spPr>
          <a:xfrm>
            <a:off x="1525525" y="5075819"/>
            <a:ext cx="5563853" cy="1036900"/>
          </a:xfrm>
          <a:prstGeom prst="rect">
            <a:avLst/>
          </a:prstGeom>
        </p:spPr>
      </p:pic>
      <p:pic>
        <p:nvPicPr>
          <p:cNvPr id="2054" name="Picture 6">
            <a:extLst>
              <a:ext uri="{FF2B5EF4-FFF2-40B4-BE49-F238E27FC236}">
                <a16:creationId xmlns:a16="http://schemas.microsoft.com/office/drawing/2014/main" id="{E85027F5-28A1-3DF8-6533-CE80A786CFFD}"/>
              </a:ext>
            </a:extLst>
          </p:cNvPr>
          <p:cNvPicPr>
            <a:picLocks noChangeAspect="1" noChangeArrowheads="1"/>
          </p:cNvPicPr>
          <p:nvPr>
            <p:custDataLst>
              <p:tags r:id="rId4"/>
            </p:custDataLst>
          </p:nvPr>
        </p:nvPicPr>
        <p:blipFill>
          <a:blip r:embed="rId13">
            <a:extLst>
              <a:ext uri="{28A0092B-C50C-407E-A947-70E740481C1C}">
                <a14:useLocalDpi xmlns:a14="http://schemas.microsoft.com/office/drawing/2010/main" val="0"/>
              </a:ext>
            </a:extLst>
          </a:blip>
          <a:srcRect/>
          <a:stretch>
            <a:fillRect/>
          </a:stretch>
        </p:blipFill>
        <p:spPr bwMode="auto">
          <a:xfrm>
            <a:off x="6336736" y="1749004"/>
            <a:ext cx="2085080" cy="94697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A4B75867-D79E-F9DD-30A6-224552CEC3E5}"/>
              </a:ext>
            </a:extLst>
          </p:cNvPr>
          <p:cNvPicPr>
            <a:picLocks noChangeAspect="1" noChangeArrowheads="1"/>
          </p:cNvPicPr>
          <p:nvPr>
            <p:custDataLst>
              <p:tags r:id="rId5"/>
            </p:custDataLst>
          </p:nvPr>
        </p:nvPicPr>
        <p:blipFill>
          <a:blip r:embed="rId14">
            <a:extLst>
              <a:ext uri="{28A0092B-C50C-407E-A947-70E740481C1C}">
                <a14:useLocalDpi xmlns:a14="http://schemas.microsoft.com/office/drawing/2010/main" val="0"/>
              </a:ext>
            </a:extLst>
          </a:blip>
          <a:srcRect/>
          <a:stretch>
            <a:fillRect/>
          </a:stretch>
        </p:blipFill>
        <p:spPr bwMode="auto">
          <a:xfrm>
            <a:off x="1571684" y="3429000"/>
            <a:ext cx="3998976" cy="117157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C795B835-5330-8156-D137-0EE7B84040F7}"/>
              </a:ext>
            </a:extLst>
          </p:cNvPr>
          <p:cNvPicPr>
            <a:picLocks noChangeAspect="1" noChangeArrowheads="1"/>
          </p:cNvPicPr>
          <p:nvPr>
            <p:custDataLst>
              <p:tags r:id="rId6"/>
            </p:custDataLst>
          </p:nvPr>
        </p:nvPicPr>
        <p:blipFill>
          <a:blip r:embed="rId15">
            <a:extLst>
              <a:ext uri="{28A0092B-C50C-407E-A947-70E740481C1C}">
                <a14:useLocalDpi xmlns:a14="http://schemas.microsoft.com/office/drawing/2010/main" val="0"/>
              </a:ext>
            </a:extLst>
          </a:blip>
          <a:srcRect/>
          <a:stretch>
            <a:fillRect/>
          </a:stretch>
        </p:blipFill>
        <p:spPr bwMode="auto">
          <a:xfrm>
            <a:off x="6950160" y="3171222"/>
            <a:ext cx="2251182" cy="179039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C19AA12-D23E-D93D-D45F-97448903A859}"/>
              </a:ext>
            </a:extLst>
          </p:cNvPr>
          <p:cNvSpPr txBox="1"/>
          <p:nvPr>
            <p:custDataLst>
              <p:tags r:id="rId7"/>
            </p:custDataLst>
          </p:nvPr>
        </p:nvSpPr>
        <p:spPr>
          <a:xfrm>
            <a:off x="1245108" y="731293"/>
            <a:ext cx="9701783"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Partenaires de l’ONU jouant un rôle de premier plan</a:t>
            </a:r>
          </a:p>
          <a:p>
            <a:pPr algn="ctr"/>
            <a:r>
              <a:rPr lang="fr-FR" sz="2000" b="1" dirty="0">
                <a:solidFill>
                  <a:srgbClr val="0055A5"/>
                </a:solidFill>
                <a:latin typeface="Verdana"/>
                <a:ea typeface="Verdana"/>
              </a:rPr>
              <a:t>dans l’agenda Femmes, paix et sécurité</a:t>
            </a:r>
          </a:p>
        </p:txBody>
      </p:sp>
    </p:spTree>
    <p:extLst>
      <p:ext uri="{BB962C8B-B14F-4D97-AF65-F5344CB8AC3E}">
        <p14:creationId xmlns:p14="http://schemas.microsoft.com/office/powerpoint/2010/main" val="353374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662AC33-2210-4888-847D-3C0450D9A2C8}"/>
              </a:ext>
            </a:extLst>
          </p:cNvPr>
          <p:cNvSpPr txBox="1"/>
          <p:nvPr>
            <p:custDataLst>
              <p:tags r:id="rId1"/>
            </p:custDataLst>
          </p:nvPr>
        </p:nvSpPr>
        <p:spPr>
          <a:xfrm>
            <a:off x="1245108" y="715862"/>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Rôles et responsabilités au sein de la mission</a:t>
            </a:r>
          </a:p>
        </p:txBody>
      </p:sp>
      <p:sp>
        <p:nvSpPr>
          <p:cNvPr id="9" name="TextBox 8">
            <a:extLst>
              <a:ext uri="{FF2B5EF4-FFF2-40B4-BE49-F238E27FC236}">
                <a16:creationId xmlns:a16="http://schemas.microsoft.com/office/drawing/2014/main" id="{CB2B9F0E-E179-8C56-00FA-78096250F6CA}"/>
              </a:ext>
            </a:extLst>
          </p:cNvPr>
          <p:cNvSpPr txBox="1"/>
          <p:nvPr>
            <p:custDataLst>
              <p:tags r:id="rId2"/>
            </p:custDataLst>
          </p:nvPr>
        </p:nvSpPr>
        <p:spPr>
          <a:xfrm>
            <a:off x="1598645" y="1438354"/>
            <a:ext cx="9144000" cy="532453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Conseillers aux questions liées au genre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Fournissent des conseils stratégiques au RSSG/CDM</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Coordonnent la mise en œuvre de l’agenda FPS avec toutes les composantes de la mission</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Collaborent avec le pays hôte et les organisations régionales, locales et communautaires</a:t>
            </a:r>
          </a:p>
          <a:p>
            <a:pPr algn="l">
              <a:spcBef>
                <a:spcPts val="600"/>
              </a:spcBef>
              <a:spcAft>
                <a:spcPts val="600"/>
              </a:spcAft>
            </a:pPr>
            <a:endParaRPr lang="fr-FR" sz="2000" b="1" dirty="0">
              <a:latin typeface="Verdana"/>
              <a:ea typeface="Verdana"/>
            </a:endParaRPr>
          </a:p>
          <a:p>
            <a:pPr algn="l">
              <a:spcBef>
                <a:spcPts val="600"/>
              </a:spcBef>
              <a:spcAft>
                <a:spcPts val="600"/>
              </a:spcAft>
            </a:pPr>
            <a:r>
              <a:rPr lang="fr-FR" sz="2000" b="1" dirty="0">
                <a:latin typeface="Verdana"/>
                <a:ea typeface="Verdana"/>
              </a:rPr>
              <a:t>Unités Genre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Soutiennent l’approche intégrée de la question du genre dans le travail de la mission</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Soutiennent les processus politiques et les structures de gouvernance ; la protection et la promotion des droits humains</a:t>
            </a:r>
          </a:p>
          <a:p>
            <a:pPr marL="360363" marR="0" lvl="1" indent="-285750">
              <a:spcBef>
                <a:spcPts val="600"/>
              </a:spcBef>
              <a:spcAft>
                <a:spcPts val="600"/>
              </a:spcAft>
              <a:buSzPts val="1100"/>
              <a:buFont typeface="Symbol" panose="05050102010706020507" pitchFamily="18" charset="2"/>
              <a:buChar char=""/>
            </a:pPr>
            <a:endParaRPr lang="fr-FR" sz="2000" dirty="0">
              <a:latin typeface="Verdana"/>
              <a:ea typeface="Verdana"/>
            </a:endParaRPr>
          </a:p>
        </p:txBody>
      </p:sp>
    </p:spTree>
    <p:extLst>
      <p:ext uri="{BB962C8B-B14F-4D97-AF65-F5344CB8AC3E}">
        <p14:creationId xmlns:p14="http://schemas.microsoft.com/office/powerpoint/2010/main" val="20703663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A37F94-51E4-BC6D-1B9F-CBA4106B120F}"/>
              </a:ext>
            </a:extLst>
          </p:cNvPr>
          <p:cNvSpPr txBox="1"/>
          <p:nvPr>
            <p:custDataLst>
              <p:tags r:id="rId1"/>
            </p:custDataLst>
          </p:nvPr>
        </p:nvSpPr>
        <p:spPr>
          <a:xfrm>
            <a:off x="1245108" y="707897"/>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Rôles connexes</a:t>
            </a:r>
          </a:p>
        </p:txBody>
      </p:sp>
      <p:sp>
        <p:nvSpPr>
          <p:cNvPr id="3" name="TextBox 2">
            <a:extLst>
              <a:ext uri="{FF2B5EF4-FFF2-40B4-BE49-F238E27FC236}">
                <a16:creationId xmlns:a16="http://schemas.microsoft.com/office/drawing/2014/main" id="{10495411-5EAC-FACD-2BD9-7358A8D78400}"/>
              </a:ext>
            </a:extLst>
          </p:cNvPr>
          <p:cNvSpPr txBox="1"/>
          <p:nvPr>
            <p:custDataLst>
              <p:tags r:id="rId2"/>
            </p:custDataLst>
          </p:nvPr>
        </p:nvSpPr>
        <p:spPr>
          <a:xfrm>
            <a:off x="1598645" y="1438354"/>
            <a:ext cx="9144000" cy="51398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b="1" dirty="0">
                <a:latin typeface="Verdana"/>
                <a:ea typeface="Verdana"/>
              </a:rPr>
              <a:t>Référents en matière de genre : </a:t>
            </a:r>
            <a:r>
              <a:rPr lang="fr-FR" dirty="0">
                <a:latin typeface="Verdana"/>
                <a:ea typeface="Verdana"/>
              </a:rPr>
              <a:t>Assurent la liaison et la coordination avec l’unité Genre / FPS, identifient les points d’entrée pour l’intégration du genre, comblent les lacunes en matière de capacités et de connaissances et fournissent des données et des informations.</a:t>
            </a:r>
          </a:p>
          <a:p>
            <a:pPr marL="342900" indent="-342900">
              <a:spcBef>
                <a:spcPts val="600"/>
              </a:spcBef>
              <a:spcAft>
                <a:spcPts val="600"/>
              </a:spcAft>
              <a:buFont typeface="Arial" panose="020B0604020202020204" pitchFamily="34" charset="0"/>
              <a:buChar char="•"/>
            </a:pPr>
            <a:r>
              <a:rPr lang="fr-FR" b="1" dirty="0">
                <a:latin typeface="Verdana"/>
                <a:ea typeface="Verdana"/>
              </a:rPr>
              <a:t>Conseillers à la protection des femmes : </a:t>
            </a:r>
            <a:r>
              <a:rPr lang="fr-FR" dirty="0">
                <a:latin typeface="Verdana"/>
                <a:ea typeface="Verdana"/>
              </a:rPr>
              <a:t>Recommandent des manières de lutter contre les VSLC aux responsables de la mission ainsi qu’aux composantes militaires, policières et civiles.</a:t>
            </a:r>
          </a:p>
          <a:p>
            <a:pPr marL="342900" indent="-342900">
              <a:spcBef>
                <a:spcPts val="600"/>
              </a:spcBef>
              <a:spcAft>
                <a:spcPts val="600"/>
              </a:spcAft>
              <a:buFont typeface="Arial" panose="020B0604020202020204" pitchFamily="34" charset="0"/>
              <a:buChar char="•"/>
            </a:pPr>
            <a:r>
              <a:rPr lang="fr-FR" b="1" dirty="0">
                <a:latin typeface="Verdana"/>
                <a:ea typeface="Verdana"/>
              </a:rPr>
              <a:t>Conseillers militaires aux questions liées au genre : </a:t>
            </a:r>
            <a:r>
              <a:rPr lang="fr-FR" dirty="0">
                <a:latin typeface="Verdana"/>
                <a:ea typeface="Verdana"/>
              </a:rPr>
              <a:t>Conseillent les commandants militaires et font le lien entre les composantes civiles et militaires. Élaborent et tiennent à jour le plan d’action militaire en matière d’égalité des genres. </a:t>
            </a:r>
          </a:p>
          <a:p>
            <a:pPr marL="342900" indent="-342900">
              <a:spcBef>
                <a:spcPts val="600"/>
              </a:spcBef>
              <a:spcAft>
                <a:spcPts val="600"/>
              </a:spcAft>
              <a:buFont typeface="Arial" panose="020B0604020202020204" pitchFamily="34" charset="0"/>
              <a:buChar char="•"/>
            </a:pPr>
            <a:r>
              <a:rPr lang="fr-FR" b="1" dirty="0">
                <a:latin typeface="Verdana"/>
                <a:ea typeface="Verdana"/>
              </a:rPr>
              <a:t>Conseillers de la police aux questions liées au genre : </a:t>
            </a:r>
            <a:r>
              <a:rPr lang="fr-FR" dirty="0">
                <a:latin typeface="Verdana"/>
                <a:ea typeface="Verdana"/>
              </a:rPr>
              <a:t>Aident la </a:t>
            </a:r>
            <a:r>
              <a:rPr lang="fr-FR">
                <a:latin typeface="Verdana"/>
                <a:ea typeface="Verdana"/>
              </a:rPr>
              <a:t>direction d’UNPOL </a:t>
            </a:r>
            <a:r>
              <a:rPr lang="fr-FR" dirty="0">
                <a:latin typeface="Verdana"/>
                <a:ea typeface="Verdana"/>
              </a:rPr>
              <a:t>à intégrer l’égalité des genres et pilotent les efforts visant à intégrer les droits des femmes et l’égalité des genres dans tous les aspects de la mission. </a:t>
            </a:r>
          </a:p>
          <a:p>
            <a:pPr marL="360045" marR="0" lvl="1" indent="-285750">
              <a:spcBef>
                <a:spcPts val="600"/>
              </a:spcBef>
              <a:spcAft>
                <a:spcPts val="600"/>
              </a:spcAft>
              <a:buSzPts val="1100"/>
              <a:buFont typeface="Symbol" panose="05050102010706020507" pitchFamily="18" charset="2"/>
              <a:buChar char=""/>
            </a:pPr>
            <a:endParaRPr lang="en-GB" dirty="0">
              <a:latin typeface="Verdana"/>
              <a:ea typeface="Verdana"/>
            </a:endParaRPr>
          </a:p>
        </p:txBody>
      </p:sp>
    </p:spTree>
    <p:extLst>
      <p:ext uri="{BB962C8B-B14F-4D97-AF65-F5344CB8AC3E}">
        <p14:creationId xmlns:p14="http://schemas.microsoft.com/office/powerpoint/2010/main" val="250886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69C4C2-7EF4-79AA-4C9B-EAD17184F6C0}"/>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Autres unités contribuant à l’agenda FPS</a:t>
            </a:r>
          </a:p>
        </p:txBody>
      </p:sp>
      <p:graphicFrame>
        <p:nvGraphicFramePr>
          <p:cNvPr id="7" name="Table 6">
            <a:extLst>
              <a:ext uri="{FF2B5EF4-FFF2-40B4-BE49-F238E27FC236}">
                <a16:creationId xmlns:a16="http://schemas.microsoft.com/office/drawing/2014/main" id="{D4C06716-6D2A-26E2-08D8-A8F8361B63FB}"/>
              </a:ext>
            </a:extLst>
          </p:cNvPr>
          <p:cNvGraphicFramePr>
            <a:graphicFrameLocks noGrp="1"/>
          </p:cNvGraphicFramePr>
          <p:nvPr>
            <p:custDataLst>
              <p:tags r:id="rId2"/>
            </p:custDataLst>
            <p:extLst>
              <p:ext uri="{D42A27DB-BD31-4B8C-83A1-F6EECF244321}">
                <p14:modId xmlns:p14="http://schemas.microsoft.com/office/powerpoint/2010/main" val="1182201708"/>
              </p:ext>
            </p:extLst>
          </p:nvPr>
        </p:nvGraphicFramePr>
        <p:xfrm>
          <a:off x="1522475" y="1935480"/>
          <a:ext cx="9144000" cy="2987040"/>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3388074678"/>
                    </a:ext>
                  </a:extLst>
                </a:gridCol>
                <a:gridCol w="4572000">
                  <a:extLst>
                    <a:ext uri="{9D8B030D-6E8A-4147-A177-3AD203B41FA5}">
                      <a16:colId xmlns:a16="http://schemas.microsoft.com/office/drawing/2014/main" val="1564922370"/>
                    </a:ext>
                  </a:extLst>
                </a:gridCol>
              </a:tblGrid>
              <a:tr h="2957943">
                <a:tc>
                  <a:txBody>
                    <a:bodyPr/>
                    <a:lstStyle/>
                    <a:p>
                      <a:pPr marL="285750" indent="-285750">
                        <a:spcBef>
                          <a:spcPts val="600"/>
                        </a:spcBef>
                        <a:spcAft>
                          <a:spcPts val="600"/>
                        </a:spcAft>
                        <a:buFont typeface="Arial" panose="020B0604020202020204" pitchFamily="34" charset="0"/>
                        <a:buChar char="•"/>
                      </a:pPr>
                      <a:r>
                        <a:rPr lang="fr-FR" sz="2000" b="0" dirty="0">
                          <a:solidFill>
                            <a:schemeClr val="tx1"/>
                          </a:solidFill>
                          <a:latin typeface="Verdana" panose="020B0604030504040204" pitchFamily="34" charset="0"/>
                          <a:ea typeface="Verdana" panose="020B0604030504040204" pitchFamily="34" charset="0"/>
                        </a:rPr>
                        <a:t>Affaires politiques</a:t>
                      </a:r>
                    </a:p>
                    <a:p>
                      <a:pPr marL="285750" indent="-285750">
                        <a:spcBef>
                          <a:spcPts val="600"/>
                        </a:spcBef>
                        <a:spcAft>
                          <a:spcPts val="600"/>
                        </a:spcAft>
                        <a:buFont typeface="Arial" panose="020B0604020202020204" pitchFamily="34" charset="0"/>
                        <a:buChar char="•"/>
                      </a:pPr>
                      <a:r>
                        <a:rPr lang="fr-FR" sz="2000" b="0" dirty="0">
                          <a:solidFill>
                            <a:schemeClr val="tx1"/>
                          </a:solidFill>
                          <a:latin typeface="Verdana" panose="020B0604030504040204" pitchFamily="34" charset="0"/>
                          <a:ea typeface="Verdana" panose="020B0604030504040204" pitchFamily="34" charset="0"/>
                        </a:rPr>
                        <a:t>Affaires civiles</a:t>
                      </a:r>
                    </a:p>
                    <a:p>
                      <a:pPr marL="285750" indent="-285750">
                        <a:spcBef>
                          <a:spcPts val="600"/>
                        </a:spcBef>
                        <a:spcAft>
                          <a:spcPts val="600"/>
                        </a:spcAft>
                        <a:buFont typeface="Arial" panose="020B0604020202020204" pitchFamily="34" charset="0"/>
                        <a:buChar char="•"/>
                      </a:pPr>
                      <a:r>
                        <a:rPr lang="fr-FR" sz="2000" b="0" dirty="0">
                          <a:solidFill>
                            <a:schemeClr val="tx1"/>
                          </a:solidFill>
                          <a:latin typeface="Verdana" panose="020B0604030504040204" pitchFamily="34" charset="0"/>
                          <a:ea typeface="Verdana" panose="020B0604030504040204" pitchFamily="34" charset="0"/>
                        </a:rPr>
                        <a:t>Droits de l’homme</a:t>
                      </a:r>
                    </a:p>
                    <a:p>
                      <a:pPr marL="285750" indent="-285750">
                        <a:spcBef>
                          <a:spcPts val="600"/>
                        </a:spcBef>
                        <a:spcAft>
                          <a:spcPts val="600"/>
                        </a:spcAft>
                        <a:buFont typeface="Arial" panose="020B0604020202020204" pitchFamily="34" charset="0"/>
                        <a:buChar char="•"/>
                      </a:pPr>
                      <a:r>
                        <a:rPr lang="fr-FR" sz="2000" b="0" dirty="0">
                          <a:solidFill>
                            <a:schemeClr val="tx1"/>
                          </a:solidFill>
                          <a:latin typeface="Verdana" panose="020B0604030504040204" pitchFamily="34" charset="0"/>
                          <a:ea typeface="Verdana" panose="020B0604030504040204" pitchFamily="34" charset="0"/>
                        </a:rPr>
                        <a:t>Protection de l’enfance </a:t>
                      </a:r>
                    </a:p>
                    <a:p>
                      <a:pPr marL="285750" indent="-285750">
                        <a:spcBef>
                          <a:spcPts val="600"/>
                        </a:spcBef>
                        <a:spcAft>
                          <a:spcPts val="600"/>
                        </a:spcAft>
                        <a:buFont typeface="Arial" panose="020B0604020202020204" pitchFamily="34" charset="0"/>
                        <a:buChar char="•"/>
                      </a:pPr>
                      <a:r>
                        <a:rPr lang="fr-FR" sz="2000" b="0" dirty="0">
                          <a:solidFill>
                            <a:schemeClr val="tx1"/>
                          </a:solidFill>
                          <a:latin typeface="Verdana" panose="020B0604030504040204" pitchFamily="34" charset="0"/>
                          <a:ea typeface="Verdana" panose="020B0604030504040204" pitchFamily="34" charset="0"/>
                        </a:rPr>
                        <a:t>Désarmement, démobilisation et réintégration</a:t>
                      </a:r>
                    </a:p>
                    <a:p>
                      <a:pPr marL="285750" indent="-285750" algn="l" rtl="0">
                        <a:spcBef>
                          <a:spcPts val="600"/>
                        </a:spcBef>
                        <a:spcAft>
                          <a:spcPts val="600"/>
                        </a:spcAft>
                        <a:buFont typeface="Arial" panose="020B0604020202020204" pitchFamily="34" charset="0"/>
                        <a:buChar char="•"/>
                      </a:pPr>
                      <a:endParaRPr lang="en-GB" sz="2000" b="0" dirty="0">
                        <a:solidFill>
                          <a:schemeClr val="tx1"/>
                        </a:solidFill>
                        <a:latin typeface="Verdana" panose="020B0604030504040204" pitchFamily="34" charset="0"/>
                        <a:ea typeface="Verdana" panose="020B0604030504040204" pitchFamily="34" charset="0"/>
                      </a:endParaRPr>
                    </a:p>
                  </a:txBody>
                  <a:tcPr>
                    <a:lnT w="12700" cap="flat" cmpd="sng" algn="ctr">
                      <a:noFill/>
                      <a:prstDash val="solid"/>
                      <a:round/>
                      <a:headEnd type="none" w="med" len="med"/>
                      <a:tailEnd type="none" w="med" len="med"/>
                    </a:lnT>
                    <a:solidFill>
                      <a:schemeClr val="bg1"/>
                    </a:solidFill>
                  </a:tcPr>
                </a:tc>
                <a:tc>
                  <a:txBody>
                    <a:bodyPr/>
                    <a:lstStyle/>
                    <a:p>
                      <a:pPr marL="285750" indent="-285750">
                        <a:spcBef>
                          <a:spcPts val="600"/>
                        </a:spcBef>
                        <a:spcAft>
                          <a:spcPts val="600"/>
                        </a:spcAft>
                        <a:buFont typeface="Arial" panose="020B0604020202020204" pitchFamily="34" charset="0"/>
                        <a:buChar char="•"/>
                      </a:pPr>
                      <a:r>
                        <a:rPr lang="fr-FR" sz="2000" b="0" dirty="0">
                          <a:solidFill>
                            <a:schemeClr val="tx1"/>
                          </a:solidFill>
                          <a:latin typeface="Verdana" panose="020B0604030504040204" pitchFamily="34" charset="0"/>
                          <a:ea typeface="Verdana" panose="020B0604030504040204" pitchFamily="34" charset="0"/>
                        </a:rPr>
                        <a:t>Affaires humanitaires</a:t>
                      </a:r>
                    </a:p>
                    <a:p>
                      <a:pPr marL="285750" indent="-285750">
                        <a:spcBef>
                          <a:spcPts val="600"/>
                        </a:spcBef>
                        <a:spcAft>
                          <a:spcPts val="600"/>
                        </a:spcAft>
                        <a:buFont typeface="Arial" panose="020B0604020202020204" pitchFamily="34" charset="0"/>
                        <a:buChar char="•"/>
                      </a:pPr>
                      <a:r>
                        <a:rPr lang="fr-FR" sz="2000" b="0" dirty="0">
                          <a:solidFill>
                            <a:schemeClr val="tx1"/>
                          </a:solidFill>
                          <a:latin typeface="Verdana" panose="020B0604030504040204" pitchFamily="34" charset="0"/>
                          <a:ea typeface="Verdana" panose="020B0604030504040204" pitchFamily="34" charset="0"/>
                        </a:rPr>
                        <a:t>Agents de sécurité</a:t>
                      </a:r>
                    </a:p>
                    <a:p>
                      <a:pPr marL="285750" indent="-285750">
                        <a:spcBef>
                          <a:spcPts val="600"/>
                        </a:spcBef>
                        <a:spcAft>
                          <a:spcPts val="600"/>
                        </a:spcAft>
                        <a:buFont typeface="Arial" panose="020B0604020202020204" pitchFamily="34" charset="0"/>
                        <a:buChar char="•"/>
                      </a:pPr>
                      <a:r>
                        <a:rPr lang="fr-FR" sz="2000" b="0" dirty="0">
                          <a:solidFill>
                            <a:schemeClr val="tx1"/>
                          </a:solidFill>
                          <a:latin typeface="Verdana" panose="020B0604030504040204" pitchFamily="34" charset="0"/>
                          <a:ea typeface="Verdana" panose="020B0604030504040204" pitchFamily="34" charset="0"/>
                        </a:rPr>
                        <a:t>Unités militaires</a:t>
                      </a:r>
                    </a:p>
                    <a:p>
                      <a:pPr marL="285750" indent="-285750">
                        <a:spcBef>
                          <a:spcPts val="600"/>
                        </a:spcBef>
                        <a:spcAft>
                          <a:spcPts val="600"/>
                        </a:spcAft>
                        <a:buFont typeface="Arial" panose="020B0604020202020204" pitchFamily="34" charset="0"/>
                        <a:buChar char="•"/>
                      </a:pPr>
                      <a:r>
                        <a:rPr lang="fr-FR" sz="2000" b="0" dirty="0">
                          <a:solidFill>
                            <a:schemeClr val="tx1"/>
                          </a:solidFill>
                          <a:latin typeface="Verdana" panose="020B0604030504040204" pitchFamily="34" charset="0"/>
                          <a:ea typeface="Verdana" panose="020B0604030504040204" pitchFamily="34" charset="0"/>
                        </a:rPr>
                        <a:t>Police de l’ONU</a:t>
                      </a:r>
                    </a:p>
                    <a:p>
                      <a:pPr marL="285750" indent="-285750" algn="l" rtl="0">
                        <a:spcBef>
                          <a:spcPts val="600"/>
                        </a:spcBef>
                        <a:spcAft>
                          <a:spcPts val="600"/>
                        </a:spcAft>
                        <a:buFont typeface="Arial" panose="020B0604020202020204" pitchFamily="34" charset="0"/>
                        <a:buChar char="•"/>
                      </a:pPr>
                      <a:endParaRPr lang="en-GB" sz="2000" b="0" dirty="0">
                        <a:solidFill>
                          <a:schemeClr val="tx1"/>
                        </a:solidFill>
                        <a:latin typeface="Verdana" panose="020B0604030504040204" pitchFamily="34" charset="0"/>
                        <a:ea typeface="Verdana" panose="020B0604030504040204" pitchFamily="34" charset="0"/>
                      </a:endParaRPr>
                    </a:p>
                  </a:txBody>
                  <a:tcPr>
                    <a:lnT w="12700" cap="flat" cmpd="sng" algn="ctr">
                      <a:noFill/>
                      <a:prstDash val="solid"/>
                      <a:round/>
                      <a:headEnd type="none" w="med" len="med"/>
                      <a:tailEnd type="none" w="med" len="med"/>
                    </a:lnT>
                    <a:solidFill>
                      <a:schemeClr val="bg1"/>
                    </a:solidFill>
                  </a:tcPr>
                </a:tc>
                <a:extLst>
                  <a:ext uri="{0D108BD9-81ED-4DB2-BD59-A6C34878D82A}">
                    <a16:rowId xmlns:a16="http://schemas.microsoft.com/office/drawing/2014/main" val="1200393279"/>
                  </a:ext>
                </a:extLst>
              </a:tr>
            </a:tbl>
          </a:graphicData>
        </a:graphic>
      </p:graphicFrame>
    </p:spTree>
    <p:extLst>
      <p:ext uri="{BB962C8B-B14F-4D97-AF65-F5344CB8AC3E}">
        <p14:creationId xmlns:p14="http://schemas.microsoft.com/office/powerpoint/2010/main" val="23005323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AE45FD8-46A3-09A5-04F3-7B840A34B3D3}"/>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Lst>
          </a:blip>
          <a:stretch>
            <a:fillRect/>
          </a:stretch>
        </p:blipFill>
        <p:spPr>
          <a:xfrm>
            <a:off x="6423198" y="1810770"/>
            <a:ext cx="4799443" cy="4106636"/>
          </a:xfrm>
          <a:prstGeom prst="rect">
            <a:avLst/>
          </a:prstGeom>
        </p:spPr>
      </p:pic>
      <p:sp>
        <p:nvSpPr>
          <p:cNvPr id="2" name="TextBox 1">
            <a:extLst>
              <a:ext uri="{FF2B5EF4-FFF2-40B4-BE49-F238E27FC236}">
                <a16:creationId xmlns:a16="http://schemas.microsoft.com/office/drawing/2014/main" id="{B9F90915-C1FC-2ECD-519E-BF4CAED1FB82}"/>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 peut faire chaque agent de maintien de la paix ?</a:t>
            </a:r>
          </a:p>
        </p:txBody>
      </p:sp>
      <p:sp>
        <p:nvSpPr>
          <p:cNvPr id="3" name="TextBox 2">
            <a:extLst>
              <a:ext uri="{FF2B5EF4-FFF2-40B4-BE49-F238E27FC236}">
                <a16:creationId xmlns:a16="http://schemas.microsoft.com/office/drawing/2014/main" id="{818783C4-426D-CC25-60DC-02AB9973A5A9}"/>
              </a:ext>
            </a:extLst>
          </p:cNvPr>
          <p:cNvSpPr txBox="1"/>
          <p:nvPr>
            <p:custDataLst>
              <p:tags r:id="rId3"/>
            </p:custDataLst>
          </p:nvPr>
        </p:nvSpPr>
        <p:spPr>
          <a:xfrm>
            <a:off x="636811" y="2245402"/>
            <a:ext cx="5689561"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Mener de larges consultations</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Promouvoir l’égalité</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Observer attentivement</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Mener des enquêtes en bonne et due forme</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Établir des rapports précis</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Se comporter de manière respectueuse</a:t>
            </a:r>
          </a:p>
        </p:txBody>
      </p:sp>
    </p:spTree>
    <p:extLst>
      <p:ext uri="{BB962C8B-B14F-4D97-AF65-F5344CB8AC3E}">
        <p14:creationId xmlns:p14="http://schemas.microsoft.com/office/powerpoint/2010/main" val="30734116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F02D96-C77D-8C30-23F1-035417CD4D32}"/>
              </a:ext>
            </a:extLst>
          </p:cNvPr>
          <p:cNvSpPr txBox="1"/>
          <p:nvPr>
            <p:custDataLst>
              <p:tags r:id="rId1"/>
            </p:custDataLst>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1109738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AC2AF04-75C5-C97C-2246-51152B109F57}"/>
              </a:ext>
            </a:extLst>
          </p:cNvPr>
          <p:cNvGraphicFramePr>
            <a:graphicFrameLocks noGrp="1"/>
          </p:cNvGraphicFramePr>
          <p:nvPr>
            <p:custDataLst>
              <p:tags r:id="rId1"/>
            </p:custDataLst>
            <p:extLst>
              <p:ext uri="{D42A27DB-BD31-4B8C-83A1-F6EECF244321}">
                <p14:modId xmlns:p14="http://schemas.microsoft.com/office/powerpoint/2010/main" val="1817545892"/>
              </p:ext>
            </p:extLst>
          </p:nvPr>
        </p:nvGraphicFramePr>
        <p:xfrm>
          <a:off x="1596000" y="999240"/>
          <a:ext cx="8999999" cy="485952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spcBef>
                          <a:spcPts val="600"/>
                        </a:spcBef>
                        <a:spcAft>
                          <a:spcPts val="600"/>
                        </a:spcAft>
                      </a:pPr>
                      <a:r>
                        <a:rPr lang="fr-FR" sz="2000" noProof="0" dirty="0">
                          <a:solidFill>
                            <a:srgbClr val="0055A5"/>
                          </a:solidFill>
                          <a:latin typeface="Verdana"/>
                          <a:ea typeface="Verdana"/>
                        </a:rPr>
                        <a:t>Objectifs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indent="-342900" algn="l">
                        <a:spcBef>
                          <a:spcPts val="600"/>
                        </a:spcBef>
                        <a:spcAft>
                          <a:spcPts val="600"/>
                        </a:spcAft>
                        <a:buFont typeface="Arial" panose="020B0604020202020204" pitchFamily="34" charset="0"/>
                        <a:buChar char="•"/>
                      </a:pPr>
                      <a:r>
                        <a:rPr lang="fr-FR" sz="2000" noProof="0" dirty="0">
                          <a:latin typeface="Verdana"/>
                          <a:ea typeface="Verdana"/>
                        </a:rPr>
                        <a:t>Expliquer les devoirs des agents de maintien de la paix dans le cadre de la mise en œuvre du mandat du Conseil de sécurité de l’ONU relatif aux femmes, à la paix et à la sécurité (FPS)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l" rtl="0">
                        <a:spcBef>
                          <a:spcPts val="600"/>
                        </a:spcBef>
                        <a:spcAft>
                          <a:spcPts val="600"/>
                        </a:spcAft>
                      </a:pPr>
                      <a:endParaRPr lang="fr-FR" sz="2000" b="1" noProof="0"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540000">
                <a:tc>
                  <a:txBody>
                    <a:bodyPr/>
                    <a:lstStyle/>
                    <a:p>
                      <a:pPr algn="ctr">
                        <a:spcBef>
                          <a:spcPts val="600"/>
                        </a:spcBef>
                        <a:spcAft>
                          <a:spcPts val="600"/>
                        </a:spcAft>
                      </a:pPr>
                      <a:r>
                        <a:rPr lang="fr-FR" sz="2000" b="1" noProof="0" dirty="0">
                          <a:solidFill>
                            <a:srgbClr val="0055A5"/>
                          </a:solidFill>
                          <a:latin typeface="Verdana"/>
                          <a:ea typeface="Verdana"/>
                        </a:rPr>
                        <a:t>Pertinence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spcBef>
                          <a:spcPts val="600"/>
                        </a:spcBef>
                        <a:spcAft>
                          <a:spcPts val="600"/>
                        </a:spcAft>
                        <a:buFont typeface="Arial" panose="020B0604020202020204" pitchFamily="34" charset="0"/>
                        <a:buChar char="•"/>
                      </a:pPr>
                      <a:r>
                        <a:rPr lang="fr-FR" sz="2000" noProof="0" dirty="0">
                          <a:latin typeface="Verdana"/>
                          <a:ea typeface="Verdana"/>
                        </a:rPr>
                        <a:t>L’ONU attend des agents de maintien de la paix qu’ils protègent et promeuvent les droits humains, y compris les droits des femmes et des filles. </a:t>
                      </a:r>
                    </a:p>
                    <a:p>
                      <a:pPr marL="342900" indent="-342900">
                        <a:spcBef>
                          <a:spcPts val="600"/>
                        </a:spcBef>
                        <a:spcAft>
                          <a:spcPts val="600"/>
                        </a:spcAft>
                        <a:buFont typeface="Arial" panose="020B0604020202020204" pitchFamily="34" charset="0"/>
                        <a:buChar char="•"/>
                      </a:pPr>
                      <a:r>
                        <a:rPr lang="fr-FR" sz="2000" noProof="0" dirty="0">
                          <a:latin typeface="Verdana"/>
                          <a:ea typeface="Verdana"/>
                        </a:rPr>
                        <a:t>Vous avez le devoir de protéger les droits humains des femmes et des filles touchées par un conflit. Vous vous devez notamment de protéger les femmes et les filles contre les violences sexuelles et d’aider les victimes et les survivants.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F90915-C1FC-2ECD-519E-BF4CAED1FB82}"/>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2.7.3  : Vidéo de l’ONU</a:t>
            </a:r>
          </a:p>
        </p:txBody>
      </p:sp>
      <p:pic>
        <p:nvPicPr>
          <p:cNvPr id="6" name="Women, Peace, Power_ 20 years of UNSCR 1325 - UN Women (720p, h264, youtube) (1)">
            <a:hlinkClick r:id="" action="ppaction://media"/>
            <a:extLst>
              <a:ext uri="{FF2B5EF4-FFF2-40B4-BE49-F238E27FC236}">
                <a16:creationId xmlns:a16="http://schemas.microsoft.com/office/drawing/2014/main" id="{D41150CE-EF2D-B926-BF11-A7D92E11C2B2}"/>
              </a:ext>
            </a:extLst>
          </p:cNvPr>
          <p:cNvPicPr>
            <a:picLocks noChangeAspect="1"/>
          </p:cNvPicPr>
          <p:nvPr>
            <a:videoFile r:link="rId3"/>
            <p:custDataLst>
              <p:tags r:id="rId4"/>
            </p:custDataLst>
            <p:extLst>
              <p:ext uri="{DAA4B4D4-6D71-4841-9C94-3DE7FCFB9230}">
                <p14:media xmlns:p14="http://schemas.microsoft.com/office/powerpoint/2010/main" r:embed="rId2"/>
              </p:ext>
            </p:extLst>
          </p:nvPr>
        </p:nvPicPr>
        <p:blipFill>
          <a:blip r:embed="rId6"/>
          <a:stretch>
            <a:fillRect/>
          </a:stretch>
        </p:blipFill>
        <p:spPr>
          <a:xfrm>
            <a:off x="1595999" y="1286189"/>
            <a:ext cx="9000000" cy="5062500"/>
          </a:xfrm>
          <a:prstGeom prst="rect">
            <a:avLst/>
          </a:prstGeom>
        </p:spPr>
      </p:pic>
    </p:spTree>
    <p:extLst>
      <p:ext uri="{BB962C8B-B14F-4D97-AF65-F5344CB8AC3E}">
        <p14:creationId xmlns:p14="http://schemas.microsoft.com/office/powerpoint/2010/main" val="140902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525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F90915-C1FC-2ECD-519E-BF4CAED1FB82}"/>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2.7.4 : Le Renard et la Grue</a:t>
            </a:r>
          </a:p>
        </p:txBody>
      </p:sp>
      <p:pic>
        <p:nvPicPr>
          <p:cNvPr id="4" name="Picture 3">
            <a:extLst>
              <a:ext uri="{FF2B5EF4-FFF2-40B4-BE49-F238E27FC236}">
                <a16:creationId xmlns:a16="http://schemas.microsoft.com/office/drawing/2014/main" id="{C5D87F4A-2424-0CAE-7186-1F5F522EC9DD}"/>
              </a:ext>
            </a:extLst>
          </p:cNvPr>
          <p:cNvPicPr>
            <a:picLocks noChangeAspect="1"/>
          </p:cNvPicPr>
          <p:nvPr>
            <p:custDataLst>
              <p:tags r:id="rId2"/>
            </p:custDataLst>
          </p:nvPr>
        </p:nvPicPr>
        <p:blipFill>
          <a:blip r:embed="rId5">
            <a:extLst>
              <a:ext uri="{BEBA8EAE-BF5A-486C-A8C5-ECC9F3942E4B}">
                <a14:imgProps xmlns:a14="http://schemas.microsoft.com/office/drawing/2010/main">
                  <a14:imgLayer r:embed="rId6">
                    <a14:imgEffect>
                      <a14:brightnessContrast bright="5000"/>
                    </a14:imgEffect>
                  </a14:imgLayer>
                </a14:imgProps>
              </a:ext>
            </a:extLst>
          </a:blip>
          <a:stretch>
            <a:fillRect/>
          </a:stretch>
        </p:blipFill>
        <p:spPr>
          <a:xfrm>
            <a:off x="7315353" y="1402721"/>
            <a:ext cx="3960000" cy="4729369"/>
          </a:xfrm>
          <a:prstGeom prst="rect">
            <a:avLst/>
          </a:prstGeom>
        </p:spPr>
      </p:pic>
      <p:sp>
        <p:nvSpPr>
          <p:cNvPr id="7" name="TextBox 6">
            <a:extLst>
              <a:ext uri="{FF2B5EF4-FFF2-40B4-BE49-F238E27FC236}">
                <a16:creationId xmlns:a16="http://schemas.microsoft.com/office/drawing/2014/main" id="{82E45F2A-059A-761E-376B-21728260C3A2}"/>
              </a:ext>
            </a:extLst>
          </p:cNvPr>
          <p:cNvSpPr txBox="1"/>
          <p:nvPr>
            <p:custDataLst>
              <p:tags r:id="rId3"/>
            </p:custDataLst>
          </p:nvPr>
        </p:nvSpPr>
        <p:spPr>
          <a:xfrm flipH="1">
            <a:off x="1245108" y="2074783"/>
            <a:ext cx="5193031" cy="3016210"/>
          </a:xfrm>
          <a:prstGeom prst="rect">
            <a:avLst/>
          </a:prstGeom>
          <a:noFill/>
        </p:spPr>
        <p:txBody>
          <a:bodyPr wrap="square" lIns="91440" tIns="45720" rIns="91440" bIns="45720" rtlCol="0" anchor="t">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Le Renard voulut faire à la Grue un festin ; </a:t>
            </a:r>
          </a:p>
          <a:p>
            <a:pPr marL="285750" indent="-285750">
              <a:spcBef>
                <a:spcPts val="600"/>
              </a:spcBef>
              <a:spcAft>
                <a:spcPts val="600"/>
              </a:spcAft>
              <a:buFont typeface="Arial" panose="020B0604020202020204" pitchFamily="34" charset="0"/>
              <a:buChar char="•"/>
            </a:pPr>
            <a:r>
              <a:rPr lang="fr-FR" sz="2000" dirty="0">
                <a:latin typeface="Verdana"/>
                <a:ea typeface="Verdana"/>
              </a:rPr>
              <a:t>Le dîner fut servi sur deux grandes assiettes plates. </a:t>
            </a:r>
          </a:p>
          <a:p>
            <a:pPr marL="285750" indent="-285750">
              <a:spcBef>
                <a:spcPts val="600"/>
              </a:spcBef>
              <a:spcAft>
                <a:spcPts val="600"/>
              </a:spcAft>
              <a:buFont typeface="Arial" panose="020B0604020202020204" pitchFamily="34" charset="0"/>
              <a:buChar char="•"/>
            </a:pPr>
            <a:r>
              <a:rPr lang="fr-FR" sz="2000" dirty="0">
                <a:latin typeface="Verdana"/>
                <a:ea typeface="Verdana"/>
              </a:rPr>
              <a:t>Il mangea tout, chez lui comme ailleurs le plus fin.</a:t>
            </a:r>
          </a:p>
          <a:p>
            <a:pPr marL="285750" indent="-285750">
              <a:spcBef>
                <a:spcPts val="600"/>
              </a:spcBef>
              <a:spcAft>
                <a:spcPts val="600"/>
              </a:spcAft>
              <a:buFont typeface="Arial" panose="020B0604020202020204" pitchFamily="34" charset="0"/>
              <a:buChar char="•"/>
            </a:pPr>
            <a:r>
              <a:rPr lang="fr-FR" sz="2000" dirty="0">
                <a:latin typeface="Verdana"/>
                <a:ea typeface="Verdana"/>
              </a:rPr>
              <a:t>La Grue, de son long bec étroit, attrapa quelque miette.</a:t>
            </a:r>
          </a:p>
        </p:txBody>
      </p:sp>
    </p:spTree>
    <p:extLst>
      <p:ext uri="{BB962C8B-B14F-4D97-AF65-F5344CB8AC3E}">
        <p14:creationId xmlns:p14="http://schemas.microsoft.com/office/powerpoint/2010/main" val="37036312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F90915-C1FC-2ECD-519E-BF4CAED1FB82}"/>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2.7.4  : Le Renard et la Grue (suite)</a:t>
            </a:r>
          </a:p>
        </p:txBody>
      </p:sp>
      <p:pic>
        <p:nvPicPr>
          <p:cNvPr id="5" name="Picture 4">
            <a:extLst>
              <a:ext uri="{FF2B5EF4-FFF2-40B4-BE49-F238E27FC236}">
                <a16:creationId xmlns:a16="http://schemas.microsoft.com/office/drawing/2014/main" id="{F6664554-1DAE-3EAE-B5E9-C6908463403D}"/>
              </a:ext>
            </a:extLst>
          </p:cNvPr>
          <p:cNvPicPr>
            <a:picLocks noChangeAspect="1"/>
          </p:cNvPicPr>
          <p:nvPr>
            <p:custDataLst>
              <p:tags r:id="rId2"/>
            </p:custDataLst>
          </p:nvPr>
        </p:nvPicPr>
        <p:blipFill>
          <a:blip r:embed="rId5">
            <a:extLst>
              <a:ext uri="{BEBA8EAE-BF5A-486C-A8C5-ECC9F3942E4B}">
                <a14:imgProps xmlns:a14="http://schemas.microsoft.com/office/drawing/2010/main">
                  <a14:imgLayer r:embed="rId6">
                    <a14:imgEffect>
                      <a14:brightnessContrast bright="5000"/>
                    </a14:imgEffect>
                  </a14:imgLayer>
                </a14:imgProps>
              </a:ext>
            </a:extLst>
          </a:blip>
          <a:stretch>
            <a:fillRect/>
          </a:stretch>
        </p:blipFill>
        <p:spPr>
          <a:xfrm>
            <a:off x="7326107" y="1352516"/>
            <a:ext cx="3960000" cy="4779574"/>
          </a:xfrm>
          <a:prstGeom prst="rect">
            <a:avLst/>
          </a:prstGeom>
        </p:spPr>
      </p:pic>
      <p:sp>
        <p:nvSpPr>
          <p:cNvPr id="6" name="TextBox 5">
            <a:extLst>
              <a:ext uri="{FF2B5EF4-FFF2-40B4-BE49-F238E27FC236}">
                <a16:creationId xmlns:a16="http://schemas.microsoft.com/office/drawing/2014/main" id="{1C76BBDA-14AD-BA0A-BB50-D76619C03702}"/>
              </a:ext>
            </a:extLst>
          </p:cNvPr>
          <p:cNvSpPr txBox="1"/>
          <p:nvPr>
            <p:custDataLst>
              <p:tags r:id="rId3"/>
            </p:custDataLst>
          </p:nvPr>
        </p:nvSpPr>
        <p:spPr>
          <a:xfrm flipH="1">
            <a:off x="1381741" y="1264269"/>
            <a:ext cx="5433728" cy="4862870"/>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Le lendemain, la Grue l’invita pareillement.</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Un vase étroit et long fut mis sur nappe blanche.</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De la langue le bec se vengea pleinement : le Renard, affublé d’un museau court et large, ne put déguster le mets.</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Théoriquement, ils avaient tous les deux la même possibilité de se nourrir, mais à chaque repas, l’un d’eux n’était pas en mesure de profiter de l’occasion qui lui était offerte. Il s’agissait d’une fausse opportunité. </a:t>
            </a:r>
          </a:p>
        </p:txBody>
      </p:sp>
    </p:spTree>
    <p:extLst>
      <p:ext uri="{BB962C8B-B14F-4D97-AF65-F5344CB8AC3E}">
        <p14:creationId xmlns:p14="http://schemas.microsoft.com/office/powerpoint/2010/main" val="1184720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AC2AF04-75C5-C97C-2246-51152B109F57}"/>
              </a:ext>
            </a:extLst>
          </p:cNvPr>
          <p:cNvGraphicFramePr>
            <a:graphicFrameLocks noGrp="1"/>
          </p:cNvGraphicFramePr>
          <p:nvPr>
            <p:custDataLst>
              <p:tags r:id="rId1"/>
            </p:custDataLst>
            <p:extLst>
              <p:ext uri="{D42A27DB-BD31-4B8C-83A1-F6EECF244321}">
                <p14:modId xmlns:p14="http://schemas.microsoft.com/office/powerpoint/2010/main" val="1197003130"/>
              </p:ext>
            </p:extLst>
          </p:nvPr>
        </p:nvGraphicFramePr>
        <p:xfrm>
          <a:off x="1596000" y="827280"/>
          <a:ext cx="8999999" cy="55082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spcBef>
                          <a:spcPts val="1200"/>
                        </a:spcBef>
                        <a:spcAft>
                          <a:spcPts val="1200"/>
                        </a:spcAft>
                      </a:pPr>
                      <a:r>
                        <a:rPr lang="fr-FR" sz="2000" dirty="0">
                          <a:solidFill>
                            <a:srgbClr val="0055A5"/>
                          </a:solidFill>
                          <a:latin typeface="Verdana"/>
                          <a:ea typeface="Verdana"/>
                        </a:rPr>
                        <a:t>Résultats de l’apprentissage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66829">
                <a:tc>
                  <a:txBody>
                    <a:bodyPr/>
                    <a:lstStyle/>
                    <a:p>
                      <a:pPr marL="457200" lvl="0" indent="-457200" algn="l" rtl="0">
                        <a:lnSpc>
                          <a:spcPct val="100000"/>
                        </a:lnSpc>
                        <a:spcBef>
                          <a:spcPts val="1200"/>
                        </a:spcBef>
                        <a:spcAft>
                          <a:spcPts val="1200"/>
                        </a:spcAft>
                        <a:buAutoNum type="arabicPeriod"/>
                      </a:pPr>
                      <a:r>
                        <a:rPr lang="fr-FR" sz="2000" dirty="0">
                          <a:solidFill>
                            <a:schemeClr val="dk1"/>
                          </a:solidFill>
                          <a:effectLst/>
                          <a:latin typeface="Verdana"/>
                          <a:ea typeface="Verdana"/>
                          <a:cs typeface="+mn-cs"/>
                        </a:rPr>
                        <a:t>Expliquer les différences entre le sexe et le genre et l’importance de l’égalité des genres et de l’approche intégrée de la question du genre pour une mise en œuvre efficace du mandat, en faisant référence à d’autres termes clés de l’approche de l’ONU.</a:t>
                      </a:r>
                    </a:p>
                    <a:p>
                      <a:pPr marL="457200" lvl="0" indent="-457200" algn="l">
                        <a:lnSpc>
                          <a:spcPct val="100000"/>
                        </a:lnSpc>
                        <a:spcBef>
                          <a:spcPts val="1200"/>
                        </a:spcBef>
                        <a:spcAft>
                          <a:spcPts val="1200"/>
                        </a:spcAft>
                        <a:buAutoNum type="arabicPeriod"/>
                      </a:pPr>
                      <a:r>
                        <a:rPr lang="fr-FR" sz="2000" b="0" i="0" u="none" strike="noStrike" baseline="0" noProof="0" dirty="0">
                          <a:solidFill>
                            <a:srgbClr val="000000"/>
                          </a:solidFill>
                          <a:effectLst/>
                          <a:latin typeface="Verdana"/>
                        </a:rPr>
                        <a:t>Expliquer les différents impacts des conflits sur les femmes et les filles, les hommes et les garçons.</a:t>
                      </a:r>
                    </a:p>
                    <a:p>
                      <a:pPr marL="457200" lvl="0" indent="-457200" algn="l">
                        <a:lnSpc>
                          <a:spcPct val="100000"/>
                        </a:lnSpc>
                        <a:spcBef>
                          <a:spcPts val="1200"/>
                        </a:spcBef>
                        <a:spcAft>
                          <a:spcPts val="1200"/>
                        </a:spcAft>
                        <a:buAutoNum type="arabicPeriod"/>
                      </a:pPr>
                      <a:r>
                        <a:rPr lang="fr-FR" sz="2000" b="0" i="0" u="none" strike="noStrike" baseline="0" noProof="0" dirty="0">
                          <a:solidFill>
                            <a:srgbClr val="000000"/>
                          </a:solidFill>
                          <a:effectLst/>
                          <a:latin typeface="Verdana"/>
                        </a:rPr>
                        <a:t>Expliquer en quoi les femmes sont à la fois des victimes des conflits et des partenaires et leaders essentielles pour la paix dans les opérations de maintien de la paix de l’ONU.</a:t>
                      </a:r>
                    </a:p>
                    <a:p>
                      <a:pPr marL="457200" lvl="0" indent="-457200" algn="l">
                        <a:lnSpc>
                          <a:spcPct val="100000"/>
                        </a:lnSpc>
                        <a:spcBef>
                          <a:spcPts val="1200"/>
                        </a:spcBef>
                        <a:spcAft>
                          <a:spcPts val="1200"/>
                        </a:spcAft>
                        <a:buAutoNum type="arabicPeriod"/>
                      </a:pPr>
                      <a:r>
                        <a:rPr lang="fr-FR" sz="2000" b="0" i="0" u="none" strike="noStrike" baseline="0" noProof="0" dirty="0">
                          <a:solidFill>
                            <a:srgbClr val="000000"/>
                          </a:solidFill>
                          <a:effectLst/>
                          <a:latin typeface="Verdana"/>
                        </a:rPr>
                        <a:t>Dresser une liste d’actions qui promeuvent l’égalité des genres dans les opérations de maintien de la paix de l’ONU. Les comprendre et être disposé à prendre ou à soutenir les mesures nécessaires lors du déploiement.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4091484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647C3685-5D0C-4F8A-57F8-A9398C347387}"/>
              </a:ext>
            </a:extLst>
          </p:cNvPr>
          <p:cNvGraphicFramePr>
            <a:graphicFrameLocks noGrp="1"/>
          </p:cNvGraphicFramePr>
          <p:nvPr>
            <p:custDataLst>
              <p:tags r:id="rId1"/>
            </p:custDataLst>
            <p:extLst>
              <p:ext uri="{D42A27DB-BD31-4B8C-83A1-F6EECF244321}">
                <p14:modId xmlns:p14="http://schemas.microsoft.com/office/powerpoint/2010/main" val="326734543"/>
              </p:ext>
            </p:extLst>
          </p:nvPr>
        </p:nvGraphicFramePr>
        <p:xfrm>
          <a:off x="1382233" y="2057400"/>
          <a:ext cx="9675627" cy="2743200"/>
        </p:xfrm>
        <a:graphic>
          <a:graphicData uri="http://schemas.openxmlformats.org/drawingml/2006/table">
            <a:tbl>
              <a:tblPr firstRow="1" firstCol="1" bandRow="1">
                <a:tableStyleId>{5C22544A-7EE6-4342-B048-85BDC9FD1C3A}</a:tableStyleId>
              </a:tblPr>
              <a:tblGrid>
                <a:gridCol w="2572667">
                  <a:extLst>
                    <a:ext uri="{9D8B030D-6E8A-4147-A177-3AD203B41FA5}">
                      <a16:colId xmlns:a16="http://schemas.microsoft.com/office/drawing/2014/main" val="2117369804"/>
                    </a:ext>
                  </a:extLst>
                </a:gridCol>
                <a:gridCol w="7102960">
                  <a:extLst>
                    <a:ext uri="{9D8B030D-6E8A-4147-A177-3AD203B41FA5}">
                      <a16:colId xmlns:a16="http://schemas.microsoft.com/office/drawing/2014/main" val="2504447503"/>
                    </a:ext>
                  </a:extLst>
                </a:gridCol>
              </a:tblGrid>
              <a:tr h="914400">
                <a:tc gridSpan="2">
                  <a:txBody>
                    <a:bodyPr/>
                    <a:lstStyle/>
                    <a:p>
                      <a:pPr marL="0" marR="0">
                        <a:lnSpc>
                          <a:spcPct val="100000"/>
                        </a:lnSpc>
                        <a:spcBef>
                          <a:spcPts val="1200"/>
                        </a:spcBef>
                        <a:spcAft>
                          <a:spcPts val="1200"/>
                        </a:spcAft>
                      </a:pPr>
                      <a:r>
                        <a:rPr lang="fr-FR" sz="2000" dirty="0">
                          <a:solidFill>
                            <a:srgbClr val="0055A5"/>
                          </a:solidFill>
                          <a:effectLst/>
                          <a:latin typeface="Verdana" panose="020B0604030504040204" pitchFamily="34" charset="0"/>
                          <a:ea typeface="Verdana" panose="020B0604030504040204" pitchFamily="34" charset="0"/>
                        </a:rPr>
                        <a:t>Activité d’apprentissage obligatoire  2.7.1 : Différences entre les hommes et les femmes – Sexe ou genre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914400">
                <a:tc>
                  <a:txBody>
                    <a:bodyPr/>
                    <a:lstStyle/>
                    <a:p>
                      <a:pPr marL="0" marR="0" algn="r">
                        <a:lnSpc>
                          <a:spcPct val="100000"/>
                        </a:lnSpc>
                        <a:spcBef>
                          <a:spcPts val="1200"/>
                        </a:spcBef>
                        <a:spcAft>
                          <a:spcPts val="1200"/>
                        </a:spcAft>
                      </a:pPr>
                      <a:r>
                        <a:rPr lang="fr-FR" sz="2000" dirty="0">
                          <a:solidFill>
                            <a:srgbClr val="0556A6"/>
                          </a:solidFill>
                          <a:effectLst/>
                          <a:latin typeface="Verdana" panose="020B0604030504040204" pitchFamily="34" charset="0"/>
                          <a:ea typeface="Verdana" panose="020B0604030504040204" pitchFamily="34" charset="0"/>
                          <a:cs typeface="Arial"/>
                        </a:rPr>
                        <a:t>Objet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dirty="0">
                          <a:solidFill>
                            <a:schemeClr val="dk1"/>
                          </a:solidFill>
                          <a:effectLst/>
                          <a:latin typeface="Verdana"/>
                          <a:ea typeface="Verdana"/>
                          <a:cs typeface="+mn-cs"/>
                        </a:rPr>
                        <a:t>Distinguer les différences entre les hommes et les femmes fondées sur le sexe des différences fondées sur le genre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14400">
                <a:tc>
                  <a:txBody>
                    <a:bodyPr/>
                    <a:lstStyle/>
                    <a:p>
                      <a:pPr marL="0" marR="0" algn="r">
                        <a:lnSpc>
                          <a:spcPct val="100000"/>
                        </a:lnSpc>
                        <a:spcBef>
                          <a:spcPts val="1200"/>
                        </a:spcBef>
                        <a:spcAft>
                          <a:spcPts val="1200"/>
                        </a:spcAft>
                      </a:pPr>
                      <a:r>
                        <a:rPr lang="fr-FR" sz="2000" dirty="0">
                          <a:solidFill>
                            <a:srgbClr val="0556A6"/>
                          </a:solidFill>
                          <a:effectLst/>
                          <a:latin typeface="Verdana" panose="020B0604030504040204" pitchFamily="34" charset="0"/>
                          <a:ea typeface="Verdana" panose="020B0604030504040204" pitchFamily="34" charset="0"/>
                        </a:rPr>
                        <a:t>Temps imparti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dirty="0">
                          <a:effectLst/>
                          <a:latin typeface="Verdana" panose="020B0604030504040204" pitchFamily="34" charset="0"/>
                          <a:ea typeface="Verdana" panose="020B0604030504040204" pitchFamily="34" charset="0"/>
                        </a:rPr>
                        <a:t>15 minutes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295258"/>
                  </a:ext>
                </a:extLst>
              </a:tr>
            </a:tbl>
          </a:graphicData>
        </a:graphic>
      </p:graphicFrame>
    </p:spTree>
    <p:extLst>
      <p:ext uri="{BB962C8B-B14F-4D97-AF65-F5344CB8AC3E}">
        <p14:creationId xmlns:p14="http://schemas.microsoft.com/office/powerpoint/2010/main" val="242565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1C0BB32-3E6D-FA5F-97F3-E9B2B612F976}"/>
              </a:ext>
            </a:extLst>
          </p:cNvPr>
          <p:cNvGraphicFramePr>
            <a:graphicFrameLocks noGrp="1"/>
          </p:cNvGraphicFramePr>
          <p:nvPr>
            <p:custDataLst>
              <p:tags r:id="rId1"/>
            </p:custDataLst>
            <p:extLst>
              <p:ext uri="{D42A27DB-BD31-4B8C-83A1-F6EECF244321}">
                <p14:modId xmlns:p14="http://schemas.microsoft.com/office/powerpoint/2010/main" val="4032936858"/>
              </p:ext>
            </p:extLst>
          </p:nvPr>
        </p:nvGraphicFramePr>
        <p:xfrm>
          <a:off x="1523999" y="1561754"/>
          <a:ext cx="9144000" cy="4155425"/>
        </p:xfrm>
        <a:graphic>
          <a:graphicData uri="http://schemas.openxmlformats.org/drawingml/2006/table">
            <a:tbl>
              <a:tblPr firstRow="1" bandRow="1">
                <a:tableStyleId>{5C22544A-7EE6-4342-B048-85BDC9FD1C3A}</a:tableStyleId>
              </a:tblPr>
              <a:tblGrid>
                <a:gridCol w="4572000">
                  <a:extLst>
                    <a:ext uri="{9D8B030D-6E8A-4147-A177-3AD203B41FA5}">
                      <a16:colId xmlns:a16="http://schemas.microsoft.com/office/drawing/2014/main" val="1124613518"/>
                    </a:ext>
                  </a:extLst>
                </a:gridCol>
                <a:gridCol w="4572000">
                  <a:extLst>
                    <a:ext uri="{9D8B030D-6E8A-4147-A177-3AD203B41FA5}">
                      <a16:colId xmlns:a16="http://schemas.microsoft.com/office/drawing/2014/main" val="2534898115"/>
                    </a:ext>
                  </a:extLst>
                </a:gridCol>
              </a:tblGrid>
              <a:tr h="709457">
                <a:tc>
                  <a:txBody>
                    <a:bodyPr/>
                    <a:lstStyle/>
                    <a:p>
                      <a:pPr algn="l"/>
                      <a:r>
                        <a:rPr lang="fr-FR" sz="2000" dirty="0">
                          <a:solidFill>
                            <a:schemeClr val="tx1"/>
                          </a:solidFill>
                          <a:latin typeface="Verdana"/>
                          <a:ea typeface="Verdana"/>
                        </a:rPr>
                        <a:t>Le </a:t>
                      </a:r>
                      <a:r>
                        <a:rPr lang="fr-FR" sz="2000" u="none" dirty="0">
                          <a:solidFill>
                            <a:schemeClr val="tx1"/>
                          </a:solidFill>
                          <a:latin typeface="Verdana"/>
                          <a:ea typeface="Verdana"/>
                        </a:rPr>
                        <a:t>sexe</a:t>
                      </a:r>
                      <a:r>
                        <a:rPr lang="fr-FR" sz="2000" dirty="0">
                          <a:solidFill>
                            <a:schemeClr val="tx1"/>
                          </a:solidFill>
                          <a:latin typeface="Verdana"/>
                          <a:ea typeface="Verdana"/>
                        </a:rPr>
                        <a:t> d’une personne est :</a:t>
                      </a:r>
                    </a:p>
                  </a:txBody>
                  <a:tcPr anchor="ctr">
                    <a:lnB w="12700" cap="flat" cmpd="sng" algn="ctr">
                      <a:solidFill>
                        <a:schemeClr val="bg1">
                          <a:lumMod val="50000"/>
                        </a:schemeClr>
                      </a:solidFill>
                      <a:prstDash val="solid"/>
                      <a:round/>
                      <a:headEnd type="none" w="med" len="med"/>
                      <a:tailEnd type="none" w="med" len="med"/>
                    </a:lnB>
                    <a:solidFill>
                      <a:schemeClr val="bg1"/>
                    </a:solidFill>
                  </a:tcPr>
                </a:tc>
                <a:tc>
                  <a:txBody>
                    <a:bodyPr/>
                    <a:lstStyle/>
                    <a:p>
                      <a:pPr algn="l"/>
                      <a:r>
                        <a:rPr lang="fr-FR" sz="2000" dirty="0">
                          <a:solidFill>
                            <a:schemeClr val="tx1"/>
                          </a:solidFill>
                          <a:latin typeface="Verdana"/>
                          <a:ea typeface="Verdana"/>
                        </a:rPr>
                        <a:t>Le </a:t>
                      </a:r>
                      <a:r>
                        <a:rPr lang="fr-FR" sz="2000" u="none" dirty="0">
                          <a:solidFill>
                            <a:schemeClr val="tx1"/>
                          </a:solidFill>
                          <a:latin typeface="Verdana"/>
                          <a:ea typeface="Verdana"/>
                        </a:rPr>
                        <a:t>genre</a:t>
                      </a:r>
                      <a:r>
                        <a:rPr lang="fr-FR" sz="2000" dirty="0">
                          <a:solidFill>
                            <a:schemeClr val="tx1"/>
                          </a:solidFill>
                          <a:latin typeface="Verdana"/>
                          <a:ea typeface="Verdana"/>
                        </a:rPr>
                        <a:t> d’une personne :</a:t>
                      </a:r>
                    </a:p>
                  </a:txBody>
                  <a:tcPr anchor="ctr">
                    <a:lnB w="12700"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230129896"/>
                  </a:ext>
                </a:extLst>
              </a:tr>
              <a:tr h="3445968">
                <a:tc>
                  <a:txBody>
                    <a:bodyPr/>
                    <a:lstStyle/>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Défini biologiquement</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Généralement déterminé à la naissance</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Universel</a:t>
                      </a:r>
                    </a:p>
                  </a:txBody>
                  <a:tcPr>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Est un construit social</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Varie d’une culture à l’autre et dans le temps</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Entraîne des disparités de rôles, de responsabilités, d’opportunités, de besoins et de contraintes entre les femmes, les hommes, les filles et les garçons.</a:t>
                      </a:r>
                    </a:p>
                  </a:txBody>
                  <a:tcPr>
                    <a:lnL w="12700" cap="flat" cmpd="sng" algn="ctr">
                      <a:noFill/>
                      <a:prstDash val="solid"/>
                      <a:round/>
                      <a:headEnd type="none" w="med" len="med"/>
                      <a:tailEnd type="none" w="med" len="med"/>
                    </a:lnL>
                    <a:lnT w="12700" cap="flat" cmpd="sng" algn="ctr">
                      <a:solidFill>
                        <a:schemeClr val="bg1">
                          <a:lumMod val="50000"/>
                        </a:schemeClr>
                      </a:solidFill>
                      <a:prstDash val="solid"/>
                      <a:round/>
                      <a:headEnd type="none" w="med" len="med"/>
                      <a:tailEnd type="none" w="med" len="med"/>
                    </a:lnT>
                    <a:solidFill>
                      <a:schemeClr val="bg1"/>
                    </a:solidFill>
                  </a:tcPr>
                </a:tc>
                <a:extLst>
                  <a:ext uri="{0D108BD9-81ED-4DB2-BD59-A6C34878D82A}">
                    <a16:rowId xmlns:a16="http://schemas.microsoft.com/office/drawing/2014/main" val="175210637"/>
                  </a:ext>
                </a:extLst>
              </a:tr>
            </a:tbl>
          </a:graphicData>
        </a:graphic>
      </p:graphicFrame>
      <p:sp>
        <p:nvSpPr>
          <p:cNvPr id="2" name="TextBox 1">
            <a:extLst>
              <a:ext uri="{FF2B5EF4-FFF2-40B4-BE49-F238E27FC236}">
                <a16:creationId xmlns:a16="http://schemas.microsoft.com/office/drawing/2014/main" id="{D2F8EB6B-7EB4-983C-16FC-53358D0B43BF}"/>
              </a:ext>
            </a:extLst>
          </p:cNvPr>
          <p:cNvSpPr txBox="1"/>
          <p:nvPr>
            <p:custDataLst>
              <p:tags r:id="rId2"/>
            </p:custDataLst>
          </p:nvPr>
        </p:nvSpPr>
        <p:spPr>
          <a:xfrm>
            <a:off x="1245108" y="779212"/>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Définitions</a:t>
            </a:r>
          </a:p>
        </p:txBody>
      </p:sp>
    </p:spTree>
    <p:extLst>
      <p:ext uri="{BB962C8B-B14F-4D97-AF65-F5344CB8AC3E}">
        <p14:creationId xmlns:p14="http://schemas.microsoft.com/office/powerpoint/2010/main" val="1958539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1C5645-C0A9-F5B1-8F08-FC4A4F1C054F}"/>
              </a:ext>
            </a:extLst>
          </p:cNvPr>
          <p:cNvSpPr txBox="1"/>
          <p:nvPr>
            <p:custDataLst>
              <p:tags r:id="rId1"/>
            </p:custDataLst>
          </p:nvPr>
        </p:nvSpPr>
        <p:spPr>
          <a:xfrm>
            <a:off x="1245108" y="735959"/>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Définitions</a:t>
            </a:r>
          </a:p>
        </p:txBody>
      </p:sp>
      <p:sp>
        <p:nvSpPr>
          <p:cNvPr id="4" name="TextBox 3">
            <a:extLst>
              <a:ext uri="{FF2B5EF4-FFF2-40B4-BE49-F238E27FC236}">
                <a16:creationId xmlns:a16="http://schemas.microsoft.com/office/drawing/2014/main" id="{5B647513-7913-6416-6927-9CDF641018CF}"/>
              </a:ext>
            </a:extLst>
          </p:cNvPr>
          <p:cNvSpPr txBox="1"/>
          <p:nvPr>
            <p:custDataLst>
              <p:tags r:id="rId2"/>
            </p:custDataLst>
          </p:nvPr>
        </p:nvSpPr>
        <p:spPr>
          <a:xfrm>
            <a:off x="1598645" y="1438354"/>
            <a:ext cx="9144000" cy="45550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Égalité des genres</a:t>
            </a:r>
          </a:p>
          <a:p>
            <a:pPr marL="285750" indent="-285750">
              <a:spcBef>
                <a:spcPts val="600"/>
              </a:spcBef>
              <a:spcAft>
                <a:spcPts val="600"/>
              </a:spcAft>
              <a:buFont typeface="Arial" panose="020B0604020202020204" pitchFamily="34" charset="0"/>
              <a:buChar char="•"/>
              <a:tabLst>
                <a:tab pos="4662488" algn="l"/>
              </a:tabLst>
            </a:pPr>
            <a:r>
              <a:rPr lang="fr-FR" sz="2000" dirty="0">
                <a:latin typeface="Verdana"/>
                <a:ea typeface="Verdana"/>
              </a:rPr>
              <a:t>Les femmes et les hommes ainsi que les filles et les garçons ont les mêmes droits, les mêmes responsabilités et les mêmes chances</a:t>
            </a:r>
          </a:p>
          <a:p>
            <a:pPr marL="285750" indent="-285750">
              <a:spcBef>
                <a:spcPts val="600"/>
              </a:spcBef>
              <a:spcAft>
                <a:spcPts val="600"/>
              </a:spcAft>
              <a:buFont typeface="Arial" panose="020B0604020202020204" pitchFamily="34" charset="0"/>
              <a:buChar char="•"/>
              <a:tabLst>
                <a:tab pos="4662488" algn="l"/>
              </a:tabLst>
            </a:pPr>
            <a:r>
              <a:rPr lang="fr-FR" sz="2000" dirty="0">
                <a:latin typeface="Verdana"/>
                <a:ea typeface="Verdana"/>
              </a:rPr>
              <a:t>Les intérêts, les besoins et les priorités des femmes et des hommes sont pris en considération</a:t>
            </a:r>
          </a:p>
          <a:p>
            <a:pPr>
              <a:spcBef>
                <a:spcPts val="600"/>
              </a:spcBef>
              <a:spcAft>
                <a:spcPts val="600"/>
              </a:spcAft>
              <a:tabLst>
                <a:tab pos="4662488" algn="l"/>
              </a:tabLst>
            </a:pPr>
            <a:endParaRPr lang="fr-FR" sz="2000" dirty="0">
              <a:latin typeface="Verdana"/>
              <a:ea typeface="Verdana"/>
            </a:endParaRPr>
          </a:p>
          <a:p>
            <a:pPr>
              <a:spcBef>
                <a:spcPts val="600"/>
              </a:spcBef>
              <a:spcAft>
                <a:spcPts val="600"/>
              </a:spcAft>
              <a:tabLst>
                <a:tab pos="4662488" algn="l"/>
              </a:tabLst>
            </a:pPr>
            <a:r>
              <a:rPr lang="fr-FR" sz="2000" b="1" dirty="0">
                <a:latin typeface="Verdana"/>
                <a:ea typeface="Verdana"/>
              </a:rPr>
              <a:t>Approche intégrée de la question du genre</a:t>
            </a:r>
          </a:p>
          <a:p>
            <a:pPr marL="457200" indent="-457200">
              <a:spcBef>
                <a:spcPts val="600"/>
              </a:spcBef>
              <a:spcAft>
                <a:spcPts val="600"/>
              </a:spcAft>
              <a:buFont typeface="Arial" panose="020B0604020202020204" pitchFamily="34" charset="0"/>
              <a:buChar char="•"/>
              <a:tabLst>
                <a:tab pos="4662488" algn="l"/>
              </a:tabLst>
            </a:pPr>
            <a:r>
              <a:rPr lang="fr-FR" sz="2000" dirty="0">
                <a:latin typeface="Verdana"/>
                <a:ea typeface="Verdana"/>
              </a:rPr>
              <a:t>Approche appliquée par la communauté internationale pour une plus grande égalité des genres</a:t>
            </a:r>
          </a:p>
          <a:p>
            <a:pPr marL="457200" indent="-457200">
              <a:spcBef>
                <a:spcPts val="600"/>
              </a:spcBef>
              <a:spcAft>
                <a:spcPts val="600"/>
              </a:spcAft>
              <a:buFont typeface="Arial" panose="020B0604020202020204" pitchFamily="34" charset="0"/>
              <a:buChar char="•"/>
              <a:tabLst>
                <a:tab pos="4662488" algn="l"/>
              </a:tabLst>
            </a:pPr>
            <a:r>
              <a:rPr lang="fr-FR" sz="2000" dirty="0">
                <a:latin typeface="Verdana"/>
                <a:ea typeface="Verdana"/>
              </a:rPr>
              <a:t>Intègre les considérations de genre</a:t>
            </a:r>
          </a:p>
          <a:p>
            <a:pPr marL="285750" indent="-285750">
              <a:spcBef>
                <a:spcPts val="600"/>
              </a:spcBef>
              <a:spcAft>
                <a:spcPts val="600"/>
              </a:spcAft>
              <a:buFont typeface="Arial" panose="020B0604020202020204" pitchFamily="34" charset="0"/>
              <a:buChar char="•"/>
            </a:pPr>
            <a:endParaRPr lang="fr-FR" sz="2000" dirty="0">
              <a:latin typeface="Verdana"/>
              <a:ea typeface="Verdana"/>
            </a:endParaRPr>
          </a:p>
        </p:txBody>
      </p:sp>
    </p:spTree>
    <p:extLst>
      <p:ext uri="{BB962C8B-B14F-4D97-AF65-F5344CB8AC3E}">
        <p14:creationId xmlns:p14="http://schemas.microsoft.com/office/powerpoint/2010/main" val="3453689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0E6F0D-AA3F-3ED0-A9D1-977D946C56D7}"/>
              </a:ext>
            </a:extLst>
          </p:cNvPr>
          <p:cNvSpPr txBox="1"/>
          <p:nvPr>
            <p:custDataLst>
              <p:tags r:id="rId1"/>
            </p:custDataLst>
          </p:nvPr>
        </p:nvSpPr>
        <p:spPr>
          <a:xfrm>
            <a:off x="1598645" y="1438354"/>
            <a:ext cx="9144000" cy="517064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Approche intégrée de la question du genre</a:t>
            </a:r>
          </a:p>
          <a:p>
            <a:pPr marL="342900" indent="-342900">
              <a:spcBef>
                <a:spcPts val="600"/>
              </a:spcBef>
              <a:spcAft>
                <a:spcPts val="600"/>
              </a:spcAft>
              <a:buFont typeface="Arial" panose="020B0604020202020204" pitchFamily="34" charset="0"/>
              <a:buChar char="•"/>
            </a:pPr>
            <a:r>
              <a:rPr lang="fr-FR" sz="2000" dirty="0">
                <a:latin typeface="Verdana"/>
                <a:ea typeface="Verdana"/>
              </a:rPr>
              <a:t>Processus d’évaluation des implications d’une action planifiée pour les femmes et pour les hommes. </a:t>
            </a:r>
          </a:p>
          <a:p>
            <a:pPr marL="342900" indent="-342900">
              <a:spcBef>
                <a:spcPts val="600"/>
              </a:spcBef>
              <a:spcAft>
                <a:spcPts val="600"/>
              </a:spcAft>
              <a:buFont typeface="Arial" panose="020B0604020202020204" pitchFamily="34" charset="0"/>
              <a:buChar char="•"/>
            </a:pPr>
            <a:r>
              <a:rPr lang="fr-FR" sz="2000" dirty="0">
                <a:latin typeface="Verdana"/>
                <a:ea typeface="Verdana"/>
              </a:rPr>
              <a:t>L’égalité des genres est l’objectif ultime. </a:t>
            </a:r>
          </a:p>
          <a:p>
            <a:pPr>
              <a:spcBef>
                <a:spcPts val="600"/>
              </a:spcBef>
              <a:spcAft>
                <a:spcPts val="600"/>
              </a:spcAft>
            </a:pPr>
            <a:endParaRPr lang="fr-FR" sz="2000" dirty="0">
              <a:latin typeface="Verdana" panose="020B0604030504040204" pitchFamily="34" charset="0"/>
              <a:ea typeface="Verdana" panose="020B0604030504040204" pitchFamily="34" charset="0"/>
            </a:endParaRPr>
          </a:p>
          <a:p>
            <a:pPr>
              <a:spcBef>
                <a:spcPts val="600"/>
              </a:spcBef>
              <a:spcAft>
                <a:spcPts val="600"/>
              </a:spcAft>
            </a:pPr>
            <a:r>
              <a:rPr lang="fr-FR" sz="2000" b="1" dirty="0">
                <a:latin typeface="Verdana"/>
                <a:ea typeface="Verdana"/>
              </a:rPr>
              <a:t>L’approche intégrée de la question du genre dans les opérations de maintien de la paix de l’ONU </a:t>
            </a:r>
          </a:p>
          <a:p>
            <a:pPr marL="342900" indent="-342900">
              <a:spcBef>
                <a:spcPts val="600"/>
              </a:spcBef>
              <a:spcAft>
                <a:spcPts val="600"/>
              </a:spcAft>
              <a:buFont typeface="Arial" panose="020B0604020202020204" pitchFamily="34" charset="0"/>
              <a:buChar char="•"/>
            </a:pPr>
            <a:r>
              <a:rPr lang="fr-FR" sz="2000" dirty="0">
                <a:latin typeface="Verdana"/>
                <a:ea typeface="Verdana"/>
              </a:rPr>
              <a:t>Solide compréhension de la manière dont les conflits affectent les femmes par rapport aux hommes et les filles par rapport aux garçons</a:t>
            </a:r>
          </a:p>
          <a:p>
            <a:pPr marL="342900" indent="-342900">
              <a:spcBef>
                <a:spcPts val="600"/>
              </a:spcBef>
              <a:spcAft>
                <a:spcPts val="600"/>
              </a:spcAft>
              <a:buFont typeface="Arial" panose="020B0604020202020204" pitchFamily="34" charset="0"/>
              <a:buChar char="•"/>
            </a:pPr>
            <a:r>
              <a:rPr lang="fr-FR" sz="2000" dirty="0">
                <a:latin typeface="Verdana"/>
                <a:ea typeface="Verdana"/>
              </a:rPr>
              <a:t>Processus plus éclairé : ne reproduit pas les discriminations et les inégalités sociales du passé</a:t>
            </a:r>
          </a:p>
          <a:p>
            <a:pPr marL="285750" indent="-285750">
              <a:spcBef>
                <a:spcPts val="600"/>
              </a:spcBef>
              <a:spcAft>
                <a:spcPts val="600"/>
              </a:spcAft>
              <a:buFont typeface="Arial" panose="020B0604020202020204" pitchFamily="34" charset="0"/>
              <a:buChar char="•"/>
            </a:pPr>
            <a:endParaRPr lang="fr-FR" sz="2000" dirty="0">
              <a:latin typeface="Verdana"/>
              <a:ea typeface="Verdana"/>
            </a:endParaRPr>
          </a:p>
        </p:txBody>
      </p:sp>
      <p:sp>
        <p:nvSpPr>
          <p:cNvPr id="3" name="TextBox 2">
            <a:extLst>
              <a:ext uri="{FF2B5EF4-FFF2-40B4-BE49-F238E27FC236}">
                <a16:creationId xmlns:a16="http://schemas.microsoft.com/office/drawing/2014/main" id="{55BD784B-979B-0EAA-02F9-F637B7D14856}"/>
              </a:ext>
            </a:extLst>
          </p:cNvPr>
          <p:cNvSpPr txBox="1"/>
          <p:nvPr>
            <p:custDataLst>
              <p:tags r:id="rId2"/>
            </p:custDataLst>
          </p:nvPr>
        </p:nvSpPr>
        <p:spPr>
          <a:xfrm>
            <a:off x="1245108" y="746007"/>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Définitions</a:t>
            </a:r>
          </a:p>
        </p:txBody>
      </p:sp>
    </p:spTree>
    <p:extLst>
      <p:ext uri="{BB962C8B-B14F-4D97-AF65-F5344CB8AC3E}">
        <p14:creationId xmlns:p14="http://schemas.microsoft.com/office/powerpoint/2010/main" val="4013492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D30CF3A-C569-9F49-ABC8-03456F4A3BCA}"/>
              </a:ext>
            </a:extLst>
          </p:cNvPr>
          <p:cNvSpPr txBox="1"/>
          <p:nvPr>
            <p:custDataLst>
              <p:tags r:id="rId1"/>
            </p:custDataLst>
          </p:nvPr>
        </p:nvSpPr>
        <p:spPr>
          <a:xfrm>
            <a:off x="1245108" y="2151727"/>
            <a:ext cx="573622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Les femmes et les filles vivent souvent les conflits différemment des hommes et des garçons</a:t>
            </a:r>
          </a:p>
          <a:p>
            <a:pPr marL="342900" indent="-342900">
              <a:spcBef>
                <a:spcPts val="600"/>
              </a:spcBef>
              <a:spcAft>
                <a:spcPts val="600"/>
              </a:spcAft>
              <a:buFont typeface="Arial" panose="020B0604020202020204" pitchFamily="34" charset="0"/>
              <a:buChar char="•"/>
            </a:pPr>
            <a:r>
              <a:rPr lang="fr-FR" sz="2000" dirty="0">
                <a:latin typeface="Verdana"/>
                <a:ea typeface="Verdana"/>
              </a:rPr>
              <a:t>Elles sont plus exposées à la violence en raison des inégalités sociales</a:t>
            </a:r>
          </a:p>
          <a:p>
            <a:pPr marL="342900" indent="-342900">
              <a:spcBef>
                <a:spcPts val="600"/>
              </a:spcBef>
              <a:spcAft>
                <a:spcPts val="600"/>
              </a:spcAft>
              <a:buFont typeface="Arial" panose="020B0604020202020204" pitchFamily="34" charset="0"/>
              <a:buChar char="•"/>
            </a:pPr>
            <a:r>
              <a:rPr lang="fr-FR" sz="2000" dirty="0">
                <a:latin typeface="Verdana"/>
                <a:ea typeface="Verdana"/>
              </a:rPr>
              <a:t>Elles sont vulnérables à la violence et à l’exploitation sexuelles : viol, esclavage sexuel, prostitution forcée et traite des êtres humains.</a:t>
            </a:r>
          </a:p>
        </p:txBody>
      </p:sp>
      <p:sp>
        <p:nvSpPr>
          <p:cNvPr id="4" name="TextBox 3">
            <a:extLst>
              <a:ext uri="{FF2B5EF4-FFF2-40B4-BE49-F238E27FC236}">
                <a16:creationId xmlns:a16="http://schemas.microsoft.com/office/drawing/2014/main" id="{EE38992C-A4F0-51BC-8571-EF0E8EE915D2}"/>
              </a:ext>
            </a:extLst>
          </p:cNvPr>
          <p:cNvSpPr txBox="1"/>
          <p:nvPr>
            <p:custDataLst>
              <p:tags r:id="rId2"/>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Impact des conflits sur les femmes et les filles</a:t>
            </a:r>
          </a:p>
        </p:txBody>
      </p:sp>
      <p:pic>
        <p:nvPicPr>
          <p:cNvPr id="5" name="Picture 4">
            <a:extLst>
              <a:ext uri="{FF2B5EF4-FFF2-40B4-BE49-F238E27FC236}">
                <a16:creationId xmlns:a16="http://schemas.microsoft.com/office/drawing/2014/main" id="{3BC4B2B7-CCC2-580A-BB1A-7627E8FD9001}"/>
              </a:ext>
            </a:extLst>
          </p:cNvPr>
          <p:cNvPicPr>
            <a:picLocks noChangeAspect="1"/>
          </p:cNvPicPr>
          <p:nvPr>
            <p:custDataLst>
              <p:tags r:id="rId3"/>
            </p:custDataLst>
          </p:nvPr>
        </p:nvPicPr>
        <p:blipFill>
          <a:blip r:embed="rId5"/>
          <a:stretch>
            <a:fillRect/>
          </a:stretch>
        </p:blipFill>
        <p:spPr>
          <a:xfrm>
            <a:off x="7388802" y="1857374"/>
            <a:ext cx="4286250" cy="3143250"/>
          </a:xfrm>
          <a:prstGeom prst="rect">
            <a:avLst/>
          </a:prstGeom>
        </p:spPr>
      </p:pic>
    </p:spTree>
    <p:extLst>
      <p:ext uri="{BB962C8B-B14F-4D97-AF65-F5344CB8AC3E}">
        <p14:creationId xmlns:p14="http://schemas.microsoft.com/office/powerpoint/2010/main" val="1770589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A92F9D-25E3-43FA-B753-5ED90E728C96}"/>
              </a:ext>
            </a:extLst>
          </p:cNvPr>
          <p:cNvSpPr txBox="1"/>
          <p:nvPr>
            <p:custDataLst>
              <p:tags r:id="rId1"/>
            </p:custDataLst>
          </p:nvPr>
        </p:nvSpPr>
        <p:spPr>
          <a:xfrm>
            <a:off x="1523998" y="1579058"/>
            <a:ext cx="9144000" cy="17851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Les femmes et les filles ne sont pas seulement des victimes des conflits</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Elles font également partie des acteurs du conflit et de la paix</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Elles jouent un rôle essentiel dans la paix et la sécurité </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Elles sont des sources d’autorité, d’information et de changement</a:t>
            </a:r>
          </a:p>
        </p:txBody>
      </p:sp>
      <p:sp>
        <p:nvSpPr>
          <p:cNvPr id="3" name="TextBox 2">
            <a:extLst>
              <a:ext uri="{FF2B5EF4-FFF2-40B4-BE49-F238E27FC236}">
                <a16:creationId xmlns:a16="http://schemas.microsoft.com/office/drawing/2014/main" id="{9D8B3A33-EC03-25C3-779D-04879121A935}"/>
              </a:ext>
            </a:extLst>
          </p:cNvPr>
          <p:cNvSpPr txBox="1"/>
          <p:nvPr>
            <p:custDataLst>
              <p:tags r:id="rId2"/>
            </p:custDataLst>
          </p:nvPr>
        </p:nvSpPr>
        <p:spPr>
          <a:xfrm>
            <a:off x="1245107" y="73595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Des partenaires clés de la paix</a:t>
            </a:r>
          </a:p>
        </p:txBody>
      </p:sp>
      <p:pic>
        <p:nvPicPr>
          <p:cNvPr id="2050" name="Picture 2" descr="Brazilian female peacekeeper wins United Nations Military Gender ...">
            <a:extLst>
              <a:ext uri="{FF2B5EF4-FFF2-40B4-BE49-F238E27FC236}">
                <a16:creationId xmlns:a16="http://schemas.microsoft.com/office/drawing/2014/main" id="{D9768132-B0C7-E215-6050-3A355ED9D5BB}"/>
              </a:ext>
            </a:extLst>
          </p:cNvPr>
          <p:cNvPicPr>
            <a:picLocks noChangeAspect="1" noChangeArrowheads="1"/>
          </p:cNvPicPr>
          <p:nvPr>
            <p:custDataLst>
              <p:tags r:id="rId3"/>
            </p:custDataLst>
          </p:nvPr>
        </p:nvPicPr>
        <p:blipFill>
          <a:blip r:embed="rId5">
            <a:extLst>
              <a:ext uri="{BEBA8EAE-BF5A-486C-A8C5-ECC9F3942E4B}">
                <a14:imgProps xmlns:a14="http://schemas.microsoft.com/office/drawing/2010/main">
                  <a14:imgLayer r:embed="rId6">
                    <a14:imgEffect>
                      <a14:brightnessContrast bright="30000" contrast="-10000"/>
                    </a14:imgEffect>
                  </a14:imgLayer>
                </a14:imgProps>
              </a:ext>
              <a:ext uri="{28A0092B-C50C-407E-A947-70E740481C1C}">
                <a14:useLocalDpi xmlns:a14="http://schemas.microsoft.com/office/drawing/2010/main" val="0"/>
              </a:ext>
            </a:extLst>
          </a:blip>
          <a:srcRect/>
          <a:stretch>
            <a:fillRect/>
          </a:stretch>
        </p:blipFill>
        <p:spPr bwMode="auto">
          <a:xfrm>
            <a:off x="3654335" y="3807152"/>
            <a:ext cx="4883326" cy="3050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41155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NUM" val="3"/>
</p:tagLst>
</file>

<file path=ppt/tags/tag28.xml><?xml version="1.0" encoding="utf-8"?>
<p:tagLst xmlns:a="http://schemas.openxmlformats.org/drawingml/2006/main" xmlns:r="http://schemas.openxmlformats.org/officeDocument/2006/relationships" xmlns:p="http://schemas.openxmlformats.org/presentationml/2006/main">
  <p:tag name="NUM" val="4"/>
</p:tagLst>
</file>

<file path=ppt/tags/tag29.xml><?xml version="1.0" encoding="utf-8"?>
<p:tagLst xmlns:a="http://schemas.openxmlformats.org/drawingml/2006/main" xmlns:r="http://schemas.openxmlformats.org/officeDocument/2006/relationships" xmlns:p="http://schemas.openxmlformats.org/presentationml/2006/main">
  <p:tag name="NUM" val="5"/>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6"/>
</p:tagLst>
</file>

<file path=ppt/tags/tag31.xml><?xml version="1.0" encoding="utf-8"?>
<p:tagLst xmlns:a="http://schemas.openxmlformats.org/drawingml/2006/main" xmlns:r="http://schemas.openxmlformats.org/officeDocument/2006/relationships" xmlns:p="http://schemas.openxmlformats.org/presentationml/2006/main">
  <p:tag name="NUM" val="7"/>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1"/>
</p:tagLst>
</file>

<file path=ppt/tags/tag39.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3"/>
</p:tagLst>
</file>

<file path=ppt/tags/tag41.xml><?xml version="1.0" encoding="utf-8"?>
<p:tagLst xmlns:a="http://schemas.openxmlformats.org/drawingml/2006/main" xmlns:r="http://schemas.openxmlformats.org/officeDocument/2006/relationships" xmlns:p="http://schemas.openxmlformats.org/presentationml/2006/main">
  <p:tag name="NUM" val="1"/>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2"/>
</p:tagLst>
</file>

<file path=ppt/tags/tag44.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2"/>
</p:tagLst>
</file>

<file path=ppt/tags/tag46.xml><?xml version="1.0" encoding="utf-8"?>
<p:tagLst xmlns:a="http://schemas.openxmlformats.org/drawingml/2006/main" xmlns:r="http://schemas.openxmlformats.org/officeDocument/2006/relationships" xmlns:p="http://schemas.openxmlformats.org/presentationml/2006/main">
  <p:tag name="NUM" val="3"/>
</p:tagLst>
</file>

<file path=ppt/tags/tag47.xml><?xml version="1.0" encoding="utf-8"?>
<p:tagLst xmlns:a="http://schemas.openxmlformats.org/drawingml/2006/main" xmlns:r="http://schemas.openxmlformats.org/officeDocument/2006/relationships" xmlns:p="http://schemas.openxmlformats.org/presentationml/2006/main">
  <p:tag name="NUM" val="1"/>
</p:tagLst>
</file>

<file path=ppt/tags/tag48.xml><?xml version="1.0" encoding="utf-8"?>
<p:tagLst xmlns:a="http://schemas.openxmlformats.org/drawingml/2006/main" xmlns:r="http://schemas.openxmlformats.org/officeDocument/2006/relationships" xmlns:p="http://schemas.openxmlformats.org/presentationml/2006/main">
  <p:tag name="NUM" val="2"/>
</p:tagLst>
</file>

<file path=ppt/tags/tag49.xml><?xml version="1.0" encoding="utf-8"?>
<p:tagLst xmlns:a="http://schemas.openxmlformats.org/drawingml/2006/main" xmlns:r="http://schemas.openxmlformats.org/officeDocument/2006/relationships" xmlns:p="http://schemas.openxmlformats.org/presentationml/2006/main">
  <p:tag name="NUM" val="3"/>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7C68C57-D943-41CB-97EB-3D37C6200D63}"/>
</file>

<file path=customXml/itemProps2.xml><?xml version="1.0" encoding="utf-8"?>
<ds:datastoreItem xmlns:ds="http://schemas.openxmlformats.org/officeDocument/2006/customXml" ds:itemID="{60689EA7-CE69-4D4F-8F10-39209AC0F36C}">
  <ds:schemaRefs>
    <ds:schemaRef ds:uri="http://schemas.microsoft.com/office/2006/documentManagement/types"/>
    <ds:schemaRef ds:uri="http://schemas.microsoft.com/office/2006/metadata/properties"/>
    <ds:schemaRef ds:uri="http://purl.org/dc/elements/1.1/"/>
    <ds:schemaRef ds:uri="http://purl.org/dc/terms/"/>
    <ds:schemaRef ds:uri="http://schemas.microsoft.com/office/infopath/2007/PartnerControls"/>
    <ds:schemaRef ds:uri="http://www.w3.org/XML/1998/namespace"/>
    <ds:schemaRef ds:uri="2286246c-fc21-4ee8-a407-068ba74e6317"/>
    <ds:schemaRef ds:uri="http://schemas.openxmlformats.org/package/2006/metadata/core-properties"/>
    <ds:schemaRef ds:uri="28943420-3cce-465e-a204-04bce5f1b343"/>
    <ds:schemaRef ds:uri="http://purl.org/dc/dcmitype/"/>
    <ds:schemaRef ds:uri="ffaef953-2cda-4d9d-b070-85228d2d3b5f"/>
    <ds:schemaRef ds:uri="985ec44e-1bab-4c0b-9df0-6ba128686fc9"/>
    <ds:schemaRef ds:uri="756f3f7a-cc20-4157-bc78-ddc9769d8db6"/>
  </ds:schemaRefs>
</ds:datastoreItem>
</file>

<file path=customXml/itemProps3.xml><?xml version="1.0" encoding="utf-8"?>
<ds:datastoreItem xmlns:ds="http://schemas.openxmlformats.org/officeDocument/2006/customXml" ds:itemID="{883906A3-39D1-4884-A96C-63D1043103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1483</Words>
  <Application>Microsoft Office PowerPoint</Application>
  <PresentationFormat>Widescreen</PresentationFormat>
  <Paragraphs>126</Paragraphs>
  <Slides>22</Slides>
  <Notes>2</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Century Gothic</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62</cp:revision>
  <dcterms:created xsi:type="dcterms:W3CDTF">2023-10-04T18:52:03Z</dcterms:created>
  <dcterms:modified xsi:type="dcterms:W3CDTF">2025-11-02T15:26:41Z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50217400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